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Times New Roman Bold" charset="1" panose="02030802070405020303"/>
      <p:regular r:id="rId21"/>
    </p:embeddedFont>
    <p:embeddedFont>
      <p:font typeface="Times New Roman" charset="1" panose="02030502070405020303"/>
      <p:regular r:id="rId22"/>
    </p:embeddedFont>
    <p:embeddedFont>
      <p:font typeface="Times New Roman Medium" charset="1" panose="02030502070405020303"/>
      <p:regular r:id="rId23"/>
    </p:embeddedFont>
    <p:embeddedFont>
      <p:font typeface="PT Serif Bold" charset="1" panose="020A0703040505020204"/>
      <p:regular r:id="rId24"/>
    </p:embeddedFont>
    <p:embeddedFont>
      <p:font typeface="PT Serif" charset="1" panose="020A0603040505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2" Target="../media/image4.jpeg" Type="http://schemas.openxmlformats.org/officeDocument/2006/relationships/image"/><Relationship Id="rId3" Target="../media/image3.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jpeg" Type="http://schemas.openxmlformats.org/officeDocument/2006/relationships/image"/><Relationship Id="rId7" Target="../media/image23.jpe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6.png" Type="http://schemas.openxmlformats.org/officeDocument/2006/relationships/image"/><Relationship Id="rId4"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jpeg" Type="http://schemas.openxmlformats.org/officeDocument/2006/relationships/image"/><Relationship Id="rId6" Target="../media/image23.jpeg" Type="http://schemas.openxmlformats.org/officeDocument/2006/relationships/image"/><Relationship Id="rId7"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jpe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8.png" Type="http://schemas.openxmlformats.org/officeDocument/2006/relationships/image"/><Relationship Id="rId8"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0.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pn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726683" y="1363862"/>
            <a:ext cx="10104369" cy="1010436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alphaModFix amt="17000"/>
              </a:blip>
              <a:stretch>
                <a:fillRect l="-58878" t="-18048" r="-58439" b="-17774"/>
              </a:stretch>
            </a:blipFill>
          </p:spPr>
        </p:sp>
      </p:grpSp>
      <p:sp>
        <p:nvSpPr>
          <p:cNvPr name="TextBox 5" id="5"/>
          <p:cNvSpPr txBox="true"/>
          <p:nvPr/>
        </p:nvSpPr>
        <p:spPr>
          <a:xfrm rot="0">
            <a:off x="2035054" y="2518753"/>
            <a:ext cx="14364230" cy="2352040"/>
          </a:xfrm>
          <a:prstGeom prst="rect">
            <a:avLst/>
          </a:prstGeom>
        </p:spPr>
        <p:txBody>
          <a:bodyPr anchor="t" rtlCol="false" tIns="0" lIns="0" bIns="0" rIns="0">
            <a:spAutoFit/>
          </a:bodyPr>
          <a:lstStyle/>
          <a:p>
            <a:pPr algn="ctr">
              <a:lnSpc>
                <a:spcPts val="8960"/>
              </a:lnSpc>
              <a:spcBef>
                <a:spcPct val="0"/>
              </a:spcBef>
            </a:pPr>
            <a:r>
              <a:rPr lang="en-US" b="true" sz="6400">
                <a:solidFill>
                  <a:srgbClr val="FFFFFF"/>
                </a:solidFill>
                <a:latin typeface="Times New Roman Bold"/>
                <a:ea typeface="Times New Roman Bold"/>
                <a:cs typeface="Times New Roman Bold"/>
                <a:sym typeface="Times New Roman Bold"/>
              </a:rPr>
              <a:t>BLOCKSPY- SECRET AI AGENTS FOR CRYPTO CRIME DETECTION</a:t>
            </a:r>
          </a:p>
        </p:txBody>
      </p:sp>
      <p:grpSp>
        <p:nvGrpSpPr>
          <p:cNvPr name="Group 6" id="6"/>
          <p:cNvGrpSpPr/>
          <p:nvPr/>
        </p:nvGrpSpPr>
        <p:grpSpPr>
          <a:xfrm rot="0">
            <a:off x="13914763" y="-1963942"/>
            <a:ext cx="7107442" cy="710744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alphaModFix amt="17000"/>
              </a:blip>
              <a:stretch>
                <a:fillRect l="-58878" t="-18048" r="-58439" b="-17774"/>
              </a:stretch>
            </a:blipFill>
          </p:spPr>
        </p:sp>
      </p:grpSp>
      <p:sp>
        <p:nvSpPr>
          <p:cNvPr name="Freeform 8" id="8"/>
          <p:cNvSpPr/>
          <p:nvPr/>
        </p:nvSpPr>
        <p:spPr>
          <a:xfrm flipH="false" flipV="false" rot="0">
            <a:off x="5810512" y="6128503"/>
            <a:ext cx="6666976" cy="3766842"/>
          </a:xfrm>
          <a:custGeom>
            <a:avLst/>
            <a:gdLst/>
            <a:ahLst/>
            <a:cxnLst/>
            <a:rect r="r" b="b" t="t" l="l"/>
            <a:pathLst>
              <a:path h="3766842" w="6666976">
                <a:moveTo>
                  <a:pt x="0" y="0"/>
                </a:moveTo>
                <a:lnTo>
                  <a:pt x="6666976" y="0"/>
                </a:lnTo>
                <a:lnTo>
                  <a:pt x="6666976" y="3766842"/>
                </a:lnTo>
                <a:lnTo>
                  <a:pt x="0" y="3766842"/>
                </a:lnTo>
                <a:lnTo>
                  <a:pt x="0" y="0"/>
                </a:lnTo>
                <a:close/>
              </a:path>
            </a:pathLst>
          </a:custGeom>
          <a:blipFill>
            <a:blip r:embed="rId4"/>
            <a:stretch>
              <a:fillRect l="0" t="0" r="0" b="0"/>
            </a:stretch>
          </a:blipFill>
        </p:spPr>
      </p:sp>
      <p:sp>
        <p:nvSpPr>
          <p:cNvPr name="TextBox 9" id="9"/>
          <p:cNvSpPr txBox="true"/>
          <p:nvPr/>
        </p:nvSpPr>
        <p:spPr>
          <a:xfrm rot="0">
            <a:off x="4073239" y="5599515"/>
            <a:ext cx="10704469" cy="953202"/>
          </a:xfrm>
          <a:prstGeom prst="rect">
            <a:avLst/>
          </a:prstGeom>
        </p:spPr>
        <p:txBody>
          <a:bodyPr anchor="t" rtlCol="false" tIns="0" lIns="0" bIns="0" rIns="0">
            <a:spAutoFit/>
          </a:bodyPr>
          <a:lstStyle/>
          <a:p>
            <a:pPr algn="ctr">
              <a:lnSpc>
                <a:spcPts val="3636"/>
              </a:lnSpc>
              <a:spcBef>
                <a:spcPct val="0"/>
              </a:spcBef>
            </a:pPr>
            <a:r>
              <a:rPr lang="en-US" sz="2597" spc="1283">
                <a:solidFill>
                  <a:srgbClr val="FEBD02"/>
                </a:solidFill>
                <a:latin typeface="Times New Roman"/>
                <a:ea typeface="Times New Roman"/>
                <a:cs typeface="Times New Roman"/>
                <a:sym typeface="Times New Roman"/>
              </a:rPr>
              <a:t>INDIA’S FIRST AI SURVEILLANCE AGAINST HIDDEN CRYPTO CRIMES</a:t>
            </a:r>
          </a:p>
        </p:txBody>
      </p:sp>
      <p:sp>
        <p:nvSpPr>
          <p:cNvPr name="TextBox 10" id="10"/>
          <p:cNvSpPr txBox="true"/>
          <p:nvPr/>
        </p:nvSpPr>
        <p:spPr>
          <a:xfrm rot="0">
            <a:off x="7394353" y="809332"/>
            <a:ext cx="3301786" cy="554530"/>
          </a:xfrm>
          <a:prstGeom prst="rect">
            <a:avLst/>
          </a:prstGeom>
        </p:spPr>
        <p:txBody>
          <a:bodyPr anchor="t" rtlCol="false" tIns="0" lIns="0" bIns="0" rIns="0">
            <a:spAutoFit/>
          </a:bodyPr>
          <a:lstStyle/>
          <a:p>
            <a:pPr algn="ctr">
              <a:lnSpc>
                <a:spcPts val="4085"/>
              </a:lnSpc>
              <a:spcBef>
                <a:spcPct val="0"/>
              </a:spcBef>
            </a:pPr>
            <a:r>
              <a:rPr lang="en-US" sz="2918">
                <a:solidFill>
                  <a:srgbClr val="FFFFFF"/>
                </a:solidFill>
                <a:latin typeface="Times New Roman"/>
                <a:ea typeface="Times New Roman"/>
                <a:cs typeface="Times New Roman"/>
                <a:sym typeface="Times New Roman"/>
              </a:rPr>
              <a:t>TEAM BLOOPERS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066827" y="4530914"/>
            <a:ext cx="4120038" cy="2327821"/>
          </a:xfrm>
          <a:custGeom>
            <a:avLst/>
            <a:gdLst/>
            <a:ahLst/>
            <a:cxnLst/>
            <a:rect r="r" b="b" t="t" l="l"/>
            <a:pathLst>
              <a:path h="2327821" w="4120038">
                <a:moveTo>
                  <a:pt x="0" y="0"/>
                </a:moveTo>
                <a:lnTo>
                  <a:pt x="4120038" y="0"/>
                </a:lnTo>
                <a:lnTo>
                  <a:pt x="4120038" y="2327821"/>
                </a:lnTo>
                <a:lnTo>
                  <a:pt x="0" y="2327821"/>
                </a:lnTo>
                <a:lnTo>
                  <a:pt x="0" y="0"/>
                </a:lnTo>
                <a:close/>
              </a:path>
            </a:pathLst>
          </a:custGeom>
          <a:blipFill>
            <a:blip r:embed="rId3"/>
            <a:stretch>
              <a:fillRect l="0" t="0" r="0" b="0"/>
            </a:stretch>
          </a:blipFill>
        </p:spPr>
      </p:sp>
      <p:sp>
        <p:nvSpPr>
          <p:cNvPr name="Freeform 4" id="4"/>
          <p:cNvSpPr/>
          <p:nvPr/>
        </p:nvSpPr>
        <p:spPr>
          <a:xfrm flipH="false" flipV="false" rot="0">
            <a:off x="199926" y="1788110"/>
            <a:ext cx="7066827" cy="4019119"/>
          </a:xfrm>
          <a:custGeom>
            <a:avLst/>
            <a:gdLst/>
            <a:ahLst/>
            <a:cxnLst/>
            <a:rect r="r" b="b" t="t" l="l"/>
            <a:pathLst>
              <a:path h="4019119" w="7066827">
                <a:moveTo>
                  <a:pt x="0" y="0"/>
                </a:moveTo>
                <a:lnTo>
                  <a:pt x="7066827" y="0"/>
                </a:lnTo>
                <a:lnTo>
                  <a:pt x="7066827" y="4019119"/>
                </a:lnTo>
                <a:lnTo>
                  <a:pt x="0" y="4019119"/>
                </a:lnTo>
                <a:lnTo>
                  <a:pt x="0" y="0"/>
                </a:lnTo>
                <a:close/>
              </a:path>
            </a:pathLst>
          </a:custGeom>
          <a:blipFill>
            <a:blip r:embed="rId4"/>
            <a:stretch>
              <a:fillRect l="0" t="0" r="0" b="0"/>
            </a:stretch>
          </a:blipFill>
        </p:spPr>
      </p:sp>
      <p:sp>
        <p:nvSpPr>
          <p:cNvPr name="Freeform 5" id="5"/>
          <p:cNvSpPr/>
          <p:nvPr/>
        </p:nvSpPr>
        <p:spPr>
          <a:xfrm flipH="false" flipV="false" rot="0">
            <a:off x="11186865" y="5865965"/>
            <a:ext cx="6912342" cy="4162042"/>
          </a:xfrm>
          <a:custGeom>
            <a:avLst/>
            <a:gdLst/>
            <a:ahLst/>
            <a:cxnLst/>
            <a:rect r="r" b="b" t="t" l="l"/>
            <a:pathLst>
              <a:path h="4162042" w="6912342">
                <a:moveTo>
                  <a:pt x="0" y="0"/>
                </a:moveTo>
                <a:lnTo>
                  <a:pt x="6912341" y="0"/>
                </a:lnTo>
                <a:lnTo>
                  <a:pt x="6912341" y="4162042"/>
                </a:lnTo>
                <a:lnTo>
                  <a:pt x="0" y="4162042"/>
                </a:lnTo>
                <a:lnTo>
                  <a:pt x="0" y="0"/>
                </a:lnTo>
                <a:close/>
              </a:path>
            </a:pathLst>
          </a:custGeom>
          <a:blipFill>
            <a:blip r:embed="rId5"/>
            <a:stretch>
              <a:fillRect l="0" t="0" r="0" b="-8667"/>
            </a:stretch>
          </a:blipFill>
        </p:spPr>
      </p:sp>
      <p:sp>
        <p:nvSpPr>
          <p:cNvPr name="TextBox 6" id="6"/>
          <p:cNvSpPr txBox="true"/>
          <p:nvPr/>
        </p:nvSpPr>
        <p:spPr>
          <a:xfrm rot="0">
            <a:off x="6709642" y="-228600"/>
            <a:ext cx="4868717" cy="1109980"/>
          </a:xfrm>
          <a:prstGeom prst="rect">
            <a:avLst/>
          </a:prstGeom>
        </p:spPr>
        <p:txBody>
          <a:bodyPr anchor="t" rtlCol="false" tIns="0" lIns="0" bIns="0" rIns="0">
            <a:spAutoFit/>
          </a:bodyPr>
          <a:lstStyle/>
          <a:p>
            <a:pPr algn="l">
              <a:lnSpc>
                <a:spcPts val="8119"/>
              </a:lnSpc>
              <a:spcBef>
                <a:spcPct val="0"/>
              </a:spcBef>
            </a:pPr>
            <a:r>
              <a:rPr lang="en-US" b="true" sz="5799">
                <a:solidFill>
                  <a:srgbClr val="FFFFFF"/>
                </a:solidFill>
                <a:latin typeface="Times New Roman Bold"/>
                <a:ea typeface="Times New Roman Bold"/>
                <a:cs typeface="Times New Roman Bold"/>
                <a:sym typeface="Times New Roman Bold"/>
              </a:rPr>
              <a:t>PROTOTYPE</a:t>
            </a:r>
          </a:p>
        </p:txBody>
      </p:sp>
      <p:sp>
        <p:nvSpPr>
          <p:cNvPr name="TextBox 7" id="7"/>
          <p:cNvSpPr txBox="true"/>
          <p:nvPr/>
        </p:nvSpPr>
        <p:spPr>
          <a:xfrm rot="0">
            <a:off x="4626888" y="767080"/>
            <a:ext cx="9034225" cy="538480"/>
          </a:xfrm>
          <a:prstGeom prst="rect">
            <a:avLst/>
          </a:prstGeom>
        </p:spPr>
        <p:txBody>
          <a:bodyPr anchor="t" rtlCol="false" tIns="0" lIns="0" bIns="0" rIns="0">
            <a:spAutoFit/>
          </a:bodyPr>
          <a:lstStyle/>
          <a:p>
            <a:pPr algn="l">
              <a:lnSpc>
                <a:spcPts val="3919"/>
              </a:lnSpc>
              <a:spcBef>
                <a:spcPct val="0"/>
              </a:spcBef>
            </a:pPr>
            <a:r>
              <a:rPr lang="en-US" b="true" sz="2799" spc="775">
                <a:solidFill>
                  <a:srgbClr val="FEBD02"/>
                </a:solidFill>
                <a:latin typeface="Times New Roman Medium"/>
                <a:ea typeface="Times New Roman Medium"/>
                <a:cs typeface="Times New Roman Medium"/>
                <a:sym typeface="Times New Roman Medium"/>
              </a:rPr>
              <a:t>THE DIGITAL FACE OF BLOCKSPY</a:t>
            </a:r>
          </a:p>
        </p:txBody>
      </p:sp>
      <p:sp>
        <p:nvSpPr>
          <p:cNvPr name="AutoShape 8" id="8"/>
          <p:cNvSpPr/>
          <p:nvPr/>
        </p:nvSpPr>
        <p:spPr>
          <a:xfrm>
            <a:off x="7266753" y="3597603"/>
            <a:ext cx="1641435" cy="0"/>
          </a:xfrm>
          <a:prstGeom prst="line">
            <a:avLst/>
          </a:prstGeom>
          <a:ln cap="flat" w="38100">
            <a:solidFill>
              <a:srgbClr val="FFFFFF"/>
            </a:solidFill>
            <a:prstDash val="solid"/>
            <a:headEnd type="none" len="sm" w="sm"/>
            <a:tailEnd type="arrow" len="sm" w="med"/>
          </a:ln>
        </p:spPr>
      </p:sp>
      <p:sp>
        <p:nvSpPr>
          <p:cNvPr name="AutoShape 9" id="9"/>
          <p:cNvSpPr/>
          <p:nvPr/>
        </p:nvSpPr>
        <p:spPr>
          <a:xfrm flipH="true">
            <a:off x="9580191" y="7985086"/>
            <a:ext cx="1606674" cy="0"/>
          </a:xfrm>
          <a:prstGeom prst="line">
            <a:avLst/>
          </a:prstGeom>
          <a:ln cap="flat" w="38100">
            <a:solidFill>
              <a:srgbClr val="FFFFFF"/>
            </a:solidFill>
            <a:prstDash val="solid"/>
            <a:headEnd type="none" len="sm" w="sm"/>
            <a:tailEnd type="arrow" len="sm" w="med"/>
          </a:ln>
        </p:spPr>
      </p:sp>
      <p:sp>
        <p:nvSpPr>
          <p:cNvPr name="TextBox 10" id="10"/>
          <p:cNvSpPr txBox="true"/>
          <p:nvPr/>
        </p:nvSpPr>
        <p:spPr>
          <a:xfrm rot="0">
            <a:off x="8803605" y="3332680"/>
            <a:ext cx="2383260" cy="103378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Times New Roman"/>
                <a:ea typeface="Times New Roman"/>
                <a:cs typeface="Times New Roman"/>
                <a:sym typeface="Times New Roman"/>
              </a:rPr>
              <a:t>Ab</a:t>
            </a:r>
            <a:r>
              <a:rPr lang="en-US" sz="2799">
                <a:solidFill>
                  <a:srgbClr val="FFFFFF"/>
                </a:solidFill>
                <a:latin typeface="Times New Roman"/>
                <a:ea typeface="Times New Roman"/>
                <a:cs typeface="Times New Roman"/>
                <a:sym typeface="Times New Roman"/>
              </a:rPr>
              <a:t>out Page</a:t>
            </a:r>
          </a:p>
          <a:p>
            <a:pPr algn="ctr">
              <a:lnSpc>
                <a:spcPts val="3919"/>
              </a:lnSpc>
              <a:spcBef>
                <a:spcPct val="0"/>
              </a:spcBef>
            </a:pPr>
          </a:p>
        </p:txBody>
      </p:sp>
      <p:sp>
        <p:nvSpPr>
          <p:cNvPr name="TextBox 11" id="11"/>
          <p:cNvSpPr txBox="true"/>
          <p:nvPr/>
        </p:nvSpPr>
        <p:spPr>
          <a:xfrm rot="0">
            <a:off x="7066827" y="7658696"/>
            <a:ext cx="2287667" cy="53848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Times New Roman"/>
                <a:ea typeface="Times New Roman"/>
                <a:cs typeface="Times New Roman"/>
                <a:sym typeface="Times New Roman"/>
              </a:rPr>
              <a:t>Fraud Analysis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6800052" y="4358511"/>
            <a:ext cx="4330153" cy="2446536"/>
          </a:xfrm>
          <a:custGeom>
            <a:avLst/>
            <a:gdLst/>
            <a:ahLst/>
            <a:cxnLst/>
            <a:rect r="r" b="b" t="t" l="l"/>
            <a:pathLst>
              <a:path h="2446536" w="4330153">
                <a:moveTo>
                  <a:pt x="0" y="0"/>
                </a:moveTo>
                <a:lnTo>
                  <a:pt x="4330153" y="0"/>
                </a:lnTo>
                <a:lnTo>
                  <a:pt x="4330153" y="2446536"/>
                </a:lnTo>
                <a:lnTo>
                  <a:pt x="0" y="2446536"/>
                </a:lnTo>
                <a:lnTo>
                  <a:pt x="0" y="0"/>
                </a:lnTo>
                <a:close/>
              </a:path>
            </a:pathLst>
          </a:custGeom>
          <a:blipFill>
            <a:blip r:embed="rId3"/>
            <a:stretch>
              <a:fillRect l="0" t="0" r="0" b="0"/>
            </a:stretch>
          </a:blipFill>
        </p:spPr>
      </p:sp>
      <p:sp>
        <p:nvSpPr>
          <p:cNvPr name="Freeform 4" id="4"/>
          <p:cNvSpPr/>
          <p:nvPr/>
        </p:nvSpPr>
        <p:spPr>
          <a:xfrm flipH="false" flipV="false" rot="0">
            <a:off x="245718" y="881380"/>
            <a:ext cx="5770183" cy="3848004"/>
          </a:xfrm>
          <a:custGeom>
            <a:avLst/>
            <a:gdLst/>
            <a:ahLst/>
            <a:cxnLst/>
            <a:rect r="r" b="b" t="t" l="l"/>
            <a:pathLst>
              <a:path h="3848004" w="5770183">
                <a:moveTo>
                  <a:pt x="0" y="0"/>
                </a:moveTo>
                <a:lnTo>
                  <a:pt x="5770183" y="0"/>
                </a:lnTo>
                <a:lnTo>
                  <a:pt x="5770183" y="3848004"/>
                </a:lnTo>
                <a:lnTo>
                  <a:pt x="0" y="3848004"/>
                </a:lnTo>
                <a:lnTo>
                  <a:pt x="0" y="0"/>
                </a:lnTo>
                <a:close/>
              </a:path>
            </a:pathLst>
          </a:custGeom>
          <a:blipFill>
            <a:blip r:embed="rId4"/>
            <a:stretch>
              <a:fillRect l="0" t="0" r="-1198" b="0"/>
            </a:stretch>
          </a:blipFill>
        </p:spPr>
      </p:sp>
      <p:sp>
        <p:nvSpPr>
          <p:cNvPr name="Freeform 5" id="5"/>
          <p:cNvSpPr/>
          <p:nvPr/>
        </p:nvSpPr>
        <p:spPr>
          <a:xfrm flipH="false" flipV="false" rot="0">
            <a:off x="11952456" y="1028700"/>
            <a:ext cx="5986324" cy="4053319"/>
          </a:xfrm>
          <a:custGeom>
            <a:avLst/>
            <a:gdLst/>
            <a:ahLst/>
            <a:cxnLst/>
            <a:rect r="r" b="b" t="t" l="l"/>
            <a:pathLst>
              <a:path h="4053319" w="5986324">
                <a:moveTo>
                  <a:pt x="0" y="0"/>
                </a:moveTo>
                <a:lnTo>
                  <a:pt x="5986324" y="0"/>
                </a:lnTo>
                <a:lnTo>
                  <a:pt x="5986324" y="4053319"/>
                </a:lnTo>
                <a:lnTo>
                  <a:pt x="0" y="4053319"/>
                </a:lnTo>
                <a:lnTo>
                  <a:pt x="0" y="0"/>
                </a:lnTo>
                <a:close/>
              </a:path>
            </a:pathLst>
          </a:custGeom>
          <a:blipFill>
            <a:blip r:embed="rId5"/>
            <a:stretch>
              <a:fillRect l="0" t="0" r="0" b="0"/>
            </a:stretch>
          </a:blipFill>
        </p:spPr>
      </p:sp>
      <p:sp>
        <p:nvSpPr>
          <p:cNvPr name="Freeform 6" id="6"/>
          <p:cNvSpPr/>
          <p:nvPr/>
        </p:nvSpPr>
        <p:spPr>
          <a:xfrm flipH="false" flipV="false" rot="0">
            <a:off x="245718" y="5940444"/>
            <a:ext cx="5985339" cy="4083851"/>
          </a:xfrm>
          <a:custGeom>
            <a:avLst/>
            <a:gdLst/>
            <a:ahLst/>
            <a:cxnLst/>
            <a:rect r="r" b="b" t="t" l="l"/>
            <a:pathLst>
              <a:path h="4083851" w="5985339">
                <a:moveTo>
                  <a:pt x="0" y="0"/>
                </a:moveTo>
                <a:lnTo>
                  <a:pt x="5985339" y="0"/>
                </a:lnTo>
                <a:lnTo>
                  <a:pt x="5985339" y="4083851"/>
                </a:lnTo>
                <a:lnTo>
                  <a:pt x="0" y="4083851"/>
                </a:lnTo>
                <a:lnTo>
                  <a:pt x="0" y="0"/>
                </a:lnTo>
                <a:close/>
              </a:path>
            </a:pathLst>
          </a:custGeom>
          <a:blipFill>
            <a:blip r:embed="rId6"/>
            <a:stretch>
              <a:fillRect l="0" t="0" r="-247" b="0"/>
            </a:stretch>
          </a:blipFill>
        </p:spPr>
      </p:sp>
      <p:sp>
        <p:nvSpPr>
          <p:cNvPr name="Freeform 7" id="7"/>
          <p:cNvSpPr/>
          <p:nvPr/>
        </p:nvSpPr>
        <p:spPr>
          <a:xfrm flipH="false" flipV="false" rot="0">
            <a:off x="11914356" y="6015930"/>
            <a:ext cx="5986324" cy="4008365"/>
          </a:xfrm>
          <a:custGeom>
            <a:avLst/>
            <a:gdLst/>
            <a:ahLst/>
            <a:cxnLst/>
            <a:rect r="r" b="b" t="t" l="l"/>
            <a:pathLst>
              <a:path h="4008365" w="5986324">
                <a:moveTo>
                  <a:pt x="0" y="0"/>
                </a:moveTo>
                <a:lnTo>
                  <a:pt x="5986324" y="0"/>
                </a:lnTo>
                <a:lnTo>
                  <a:pt x="5986324" y="4008365"/>
                </a:lnTo>
                <a:lnTo>
                  <a:pt x="0" y="4008365"/>
                </a:lnTo>
                <a:lnTo>
                  <a:pt x="0" y="0"/>
                </a:lnTo>
                <a:close/>
              </a:path>
            </a:pathLst>
          </a:custGeom>
          <a:blipFill>
            <a:blip r:embed="rId7"/>
            <a:stretch>
              <a:fillRect l="0" t="0" r="0" b="0"/>
            </a:stretch>
          </a:blipFill>
        </p:spPr>
      </p:sp>
      <p:sp>
        <p:nvSpPr>
          <p:cNvPr name="AutoShape 8" id="8"/>
          <p:cNvSpPr/>
          <p:nvPr/>
        </p:nvSpPr>
        <p:spPr>
          <a:xfrm>
            <a:off x="6015901" y="2477778"/>
            <a:ext cx="2013436" cy="0"/>
          </a:xfrm>
          <a:prstGeom prst="line">
            <a:avLst/>
          </a:prstGeom>
          <a:ln cap="flat" w="38100">
            <a:solidFill>
              <a:srgbClr val="FFFFFF"/>
            </a:solidFill>
            <a:prstDash val="solid"/>
            <a:headEnd type="none" len="sm" w="sm"/>
            <a:tailEnd type="arrow" len="sm" w="med"/>
          </a:ln>
        </p:spPr>
      </p:sp>
      <p:sp>
        <p:nvSpPr>
          <p:cNvPr name="AutoShape 9" id="9"/>
          <p:cNvSpPr/>
          <p:nvPr/>
        </p:nvSpPr>
        <p:spPr>
          <a:xfrm flipH="true" flipV="true">
            <a:off x="10605801" y="4044388"/>
            <a:ext cx="1346655" cy="0"/>
          </a:xfrm>
          <a:prstGeom prst="line">
            <a:avLst/>
          </a:prstGeom>
          <a:ln cap="flat" w="38100">
            <a:solidFill>
              <a:srgbClr val="FFFFFF"/>
            </a:solidFill>
            <a:prstDash val="solid"/>
            <a:headEnd type="none" len="sm" w="sm"/>
            <a:tailEnd type="arrow" len="sm" w="med"/>
          </a:ln>
        </p:spPr>
      </p:sp>
      <p:sp>
        <p:nvSpPr>
          <p:cNvPr name="AutoShape 10" id="10"/>
          <p:cNvSpPr/>
          <p:nvPr/>
        </p:nvSpPr>
        <p:spPr>
          <a:xfrm>
            <a:off x="6231057" y="7119169"/>
            <a:ext cx="1346655" cy="0"/>
          </a:xfrm>
          <a:prstGeom prst="line">
            <a:avLst/>
          </a:prstGeom>
          <a:ln cap="flat" w="38100">
            <a:solidFill>
              <a:srgbClr val="FFFFFF"/>
            </a:solidFill>
            <a:prstDash val="solid"/>
            <a:headEnd type="none" len="sm" w="sm"/>
            <a:tailEnd type="arrow" len="sm" w="med"/>
          </a:ln>
        </p:spPr>
      </p:sp>
      <p:sp>
        <p:nvSpPr>
          <p:cNvPr name="AutoShape 11" id="11"/>
          <p:cNvSpPr/>
          <p:nvPr/>
        </p:nvSpPr>
        <p:spPr>
          <a:xfrm flipH="true">
            <a:off x="10567701" y="9239250"/>
            <a:ext cx="1346655" cy="0"/>
          </a:xfrm>
          <a:prstGeom prst="line">
            <a:avLst/>
          </a:prstGeom>
          <a:ln cap="flat" w="38100">
            <a:solidFill>
              <a:srgbClr val="FFFFFF"/>
            </a:solidFill>
            <a:prstDash val="solid"/>
            <a:headEnd type="none" len="sm" w="sm"/>
            <a:tailEnd type="arrow" len="sm" w="med"/>
          </a:ln>
        </p:spPr>
      </p:sp>
      <p:sp>
        <p:nvSpPr>
          <p:cNvPr name="TextBox 12" id="12"/>
          <p:cNvSpPr txBox="true"/>
          <p:nvPr/>
        </p:nvSpPr>
        <p:spPr>
          <a:xfrm rot="0">
            <a:off x="8029337" y="2151388"/>
            <a:ext cx="2229326" cy="53848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Times New Roman"/>
                <a:ea typeface="Times New Roman"/>
                <a:cs typeface="Times New Roman"/>
                <a:sym typeface="Times New Roman"/>
              </a:rPr>
              <a:t>Telegram NLP</a:t>
            </a:r>
          </a:p>
        </p:txBody>
      </p:sp>
      <p:sp>
        <p:nvSpPr>
          <p:cNvPr name="TextBox 13" id="13"/>
          <p:cNvSpPr txBox="true"/>
          <p:nvPr/>
        </p:nvSpPr>
        <p:spPr>
          <a:xfrm rot="0">
            <a:off x="6617445" y="3717998"/>
            <a:ext cx="3950256" cy="53848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Times New Roman"/>
                <a:ea typeface="Times New Roman"/>
                <a:cs typeface="Times New Roman"/>
                <a:sym typeface="Times New Roman"/>
              </a:rPr>
              <a:t>Smart Control Honeyport</a:t>
            </a:r>
          </a:p>
        </p:txBody>
      </p:sp>
      <p:sp>
        <p:nvSpPr>
          <p:cNvPr name="TextBox 14" id="14"/>
          <p:cNvSpPr txBox="true"/>
          <p:nvPr/>
        </p:nvSpPr>
        <p:spPr>
          <a:xfrm rot="0">
            <a:off x="7577712" y="6792779"/>
            <a:ext cx="2206942" cy="53848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Times New Roman"/>
                <a:ea typeface="Times New Roman"/>
                <a:cs typeface="Times New Roman"/>
                <a:sym typeface="Times New Roman"/>
              </a:rPr>
              <a:t>Report Engine</a:t>
            </a:r>
          </a:p>
        </p:txBody>
      </p:sp>
      <p:sp>
        <p:nvSpPr>
          <p:cNvPr name="TextBox 15" id="15"/>
          <p:cNvSpPr txBox="true"/>
          <p:nvPr/>
        </p:nvSpPr>
        <p:spPr>
          <a:xfrm rot="0">
            <a:off x="8207652" y="8931910"/>
            <a:ext cx="2287667" cy="53848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Times New Roman"/>
                <a:ea typeface="Times New Roman"/>
                <a:cs typeface="Times New Roman"/>
                <a:sym typeface="Times New Roman"/>
              </a:rPr>
              <a:t>Fraud Analysis</a:t>
            </a:r>
          </a:p>
        </p:txBody>
      </p:sp>
      <p:sp>
        <p:nvSpPr>
          <p:cNvPr name="TextBox 16" id="16"/>
          <p:cNvSpPr txBox="true"/>
          <p:nvPr/>
        </p:nvSpPr>
        <p:spPr>
          <a:xfrm rot="0">
            <a:off x="6549820" y="-81280"/>
            <a:ext cx="4868717" cy="1109980"/>
          </a:xfrm>
          <a:prstGeom prst="rect">
            <a:avLst/>
          </a:prstGeom>
        </p:spPr>
        <p:txBody>
          <a:bodyPr anchor="t" rtlCol="false" tIns="0" lIns="0" bIns="0" rIns="0">
            <a:spAutoFit/>
          </a:bodyPr>
          <a:lstStyle/>
          <a:p>
            <a:pPr algn="l">
              <a:lnSpc>
                <a:spcPts val="8119"/>
              </a:lnSpc>
              <a:spcBef>
                <a:spcPct val="0"/>
              </a:spcBef>
            </a:pPr>
            <a:r>
              <a:rPr lang="en-US" b="true" sz="5799">
                <a:solidFill>
                  <a:srgbClr val="FFFFFF"/>
                </a:solidFill>
                <a:latin typeface="Times New Roman Bold"/>
                <a:ea typeface="Times New Roman Bold"/>
                <a:cs typeface="Times New Roman Bold"/>
                <a:sym typeface="Times New Roman Bold"/>
              </a:rPr>
              <a:t>PROTOTYPE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281914" y="-235843"/>
            <a:ext cx="3954772" cy="2234446"/>
          </a:xfrm>
          <a:custGeom>
            <a:avLst/>
            <a:gdLst/>
            <a:ahLst/>
            <a:cxnLst/>
            <a:rect r="r" b="b" t="t" l="l"/>
            <a:pathLst>
              <a:path h="2234446" w="3954772">
                <a:moveTo>
                  <a:pt x="0" y="0"/>
                </a:moveTo>
                <a:lnTo>
                  <a:pt x="3954772" y="0"/>
                </a:lnTo>
                <a:lnTo>
                  <a:pt x="3954772" y="2234446"/>
                </a:lnTo>
                <a:lnTo>
                  <a:pt x="0" y="2234446"/>
                </a:lnTo>
                <a:lnTo>
                  <a:pt x="0" y="0"/>
                </a:lnTo>
                <a:close/>
              </a:path>
            </a:pathLst>
          </a:custGeom>
          <a:blipFill>
            <a:blip r:embed="rId3"/>
            <a:stretch>
              <a:fillRect l="0" t="0" r="0" b="0"/>
            </a:stretch>
          </a:blipFill>
        </p:spPr>
      </p:sp>
      <p:sp>
        <p:nvSpPr>
          <p:cNvPr name="TextBox 4" id="4"/>
          <p:cNvSpPr txBox="true"/>
          <p:nvPr/>
        </p:nvSpPr>
        <p:spPr>
          <a:xfrm rot="0">
            <a:off x="6102931" y="-81280"/>
            <a:ext cx="6082138" cy="1109980"/>
          </a:xfrm>
          <a:prstGeom prst="rect">
            <a:avLst/>
          </a:prstGeom>
        </p:spPr>
        <p:txBody>
          <a:bodyPr anchor="t" rtlCol="false" tIns="0" lIns="0" bIns="0" rIns="0">
            <a:spAutoFit/>
          </a:bodyPr>
          <a:lstStyle/>
          <a:p>
            <a:pPr algn="l">
              <a:lnSpc>
                <a:spcPts val="8119"/>
              </a:lnSpc>
              <a:spcBef>
                <a:spcPct val="0"/>
              </a:spcBef>
            </a:pPr>
            <a:r>
              <a:rPr lang="en-US" b="true" sz="5799">
                <a:solidFill>
                  <a:srgbClr val="FFFFFF"/>
                </a:solidFill>
                <a:latin typeface="Times New Roman Bold"/>
                <a:ea typeface="Times New Roman Bold"/>
                <a:cs typeface="Times New Roman Bold"/>
                <a:sym typeface="Times New Roman Bold"/>
              </a:rPr>
              <a:t>MARKET SCOPE</a:t>
            </a:r>
          </a:p>
        </p:txBody>
      </p:sp>
      <p:sp>
        <p:nvSpPr>
          <p:cNvPr name="TextBox 5" id="5"/>
          <p:cNvSpPr txBox="true"/>
          <p:nvPr/>
        </p:nvSpPr>
        <p:spPr>
          <a:xfrm rot="0">
            <a:off x="7362347" y="914400"/>
            <a:ext cx="3563306" cy="538480"/>
          </a:xfrm>
          <a:prstGeom prst="rect">
            <a:avLst/>
          </a:prstGeom>
        </p:spPr>
        <p:txBody>
          <a:bodyPr anchor="t" rtlCol="false" tIns="0" lIns="0" bIns="0" rIns="0">
            <a:spAutoFit/>
          </a:bodyPr>
          <a:lstStyle/>
          <a:p>
            <a:pPr algn="l">
              <a:lnSpc>
                <a:spcPts val="3919"/>
              </a:lnSpc>
              <a:spcBef>
                <a:spcPct val="0"/>
              </a:spcBef>
            </a:pPr>
            <a:r>
              <a:rPr lang="en-US" b="true" sz="2799" spc="775">
                <a:solidFill>
                  <a:srgbClr val="FEBD02"/>
                </a:solidFill>
                <a:latin typeface="Times New Roman Medium"/>
                <a:ea typeface="Times New Roman Medium"/>
                <a:cs typeface="Times New Roman Medium"/>
                <a:sym typeface="Times New Roman Medium"/>
              </a:rPr>
              <a:t>FEASIBILITY</a:t>
            </a:r>
          </a:p>
        </p:txBody>
      </p:sp>
      <p:sp>
        <p:nvSpPr>
          <p:cNvPr name="TextBox 6" id="6"/>
          <p:cNvSpPr txBox="true"/>
          <p:nvPr/>
        </p:nvSpPr>
        <p:spPr>
          <a:xfrm rot="0">
            <a:off x="3986244" y="1586491"/>
            <a:ext cx="8822770" cy="1673543"/>
          </a:xfrm>
          <a:prstGeom prst="rect">
            <a:avLst/>
          </a:prstGeom>
        </p:spPr>
        <p:txBody>
          <a:bodyPr anchor="t" rtlCol="false" tIns="0" lIns="0" bIns="0" rIns="0">
            <a:spAutoFit/>
          </a:bodyPr>
          <a:lstStyle/>
          <a:p>
            <a:pPr algn="l">
              <a:lnSpc>
                <a:spcPts val="5599"/>
              </a:lnSpc>
            </a:pPr>
            <a:r>
              <a:rPr lang="en-US" sz="2799" b="true">
                <a:solidFill>
                  <a:srgbClr val="FFFFFF"/>
                </a:solidFill>
                <a:latin typeface="Times New Roman Bold"/>
                <a:ea typeface="Times New Roman Bold"/>
                <a:cs typeface="Times New Roman Bold"/>
                <a:sym typeface="Times New Roman Bold"/>
              </a:rPr>
              <a:t>Sc</a:t>
            </a:r>
            <a:r>
              <a:rPr lang="en-US" b="true" sz="2799">
                <a:solidFill>
                  <a:srgbClr val="FFFFFF"/>
                </a:solidFill>
                <a:latin typeface="Times New Roman Bold"/>
                <a:ea typeface="Times New Roman Bold"/>
                <a:cs typeface="Times New Roman Bold"/>
                <a:sym typeface="Times New Roman Bold"/>
              </a:rPr>
              <a:t>alability:</a:t>
            </a:r>
          </a:p>
          <a:p>
            <a:pPr algn="l" marL="496571" indent="-248285" lvl="1">
              <a:lnSpc>
                <a:spcPts val="3565"/>
              </a:lnSpc>
              <a:buAutoNum type="arabicPeriod" startAt="1"/>
            </a:pPr>
            <a:r>
              <a:rPr lang="en-US" sz="2300">
                <a:solidFill>
                  <a:srgbClr val="FFFFFF"/>
                </a:solidFill>
                <a:latin typeface="Times New Roman"/>
                <a:ea typeface="Times New Roman"/>
                <a:cs typeface="Times New Roman"/>
                <a:sym typeface="Times New Roman"/>
              </a:rPr>
              <a:t>Expandable to multiple blockchains (Polygon, Solana, BNB Chain)</a:t>
            </a:r>
          </a:p>
          <a:p>
            <a:pPr algn="l" marL="496571" indent="-248285" lvl="1">
              <a:lnSpc>
                <a:spcPts val="3565"/>
              </a:lnSpc>
              <a:buAutoNum type="arabicPeriod" startAt="1"/>
            </a:pPr>
            <a:r>
              <a:rPr lang="en-US" sz="2300">
                <a:solidFill>
                  <a:srgbClr val="FFFFFF"/>
                </a:solidFill>
                <a:latin typeface="Times New Roman"/>
                <a:ea typeface="Times New Roman"/>
                <a:cs typeface="Times New Roman"/>
                <a:sym typeface="Times New Roman"/>
              </a:rPr>
              <a:t>Can integrate with ED, FIU, Income Tax systems via API</a:t>
            </a:r>
          </a:p>
        </p:txBody>
      </p:sp>
      <p:sp>
        <p:nvSpPr>
          <p:cNvPr name="TextBox 7" id="7"/>
          <p:cNvSpPr txBox="true"/>
          <p:nvPr/>
        </p:nvSpPr>
        <p:spPr>
          <a:xfrm rot="0">
            <a:off x="3901406" y="3469957"/>
            <a:ext cx="7269956" cy="1673543"/>
          </a:xfrm>
          <a:prstGeom prst="rect">
            <a:avLst/>
          </a:prstGeom>
        </p:spPr>
        <p:txBody>
          <a:bodyPr anchor="t" rtlCol="false" tIns="0" lIns="0" bIns="0" rIns="0">
            <a:spAutoFit/>
          </a:bodyPr>
          <a:lstStyle/>
          <a:p>
            <a:pPr algn="l">
              <a:lnSpc>
                <a:spcPts val="5599"/>
              </a:lnSpc>
            </a:pPr>
            <a:r>
              <a:rPr lang="en-US" sz="2799" b="true">
                <a:solidFill>
                  <a:srgbClr val="FFFFFF"/>
                </a:solidFill>
                <a:latin typeface="Times New Roman Bold"/>
                <a:ea typeface="Times New Roman Bold"/>
                <a:cs typeface="Times New Roman Bold"/>
                <a:sym typeface="Times New Roman Bold"/>
              </a:rPr>
              <a:t>Imp</a:t>
            </a:r>
            <a:r>
              <a:rPr lang="en-US" b="true" sz="2799">
                <a:solidFill>
                  <a:srgbClr val="FFFFFF"/>
                </a:solidFill>
                <a:latin typeface="Times New Roman Bold"/>
                <a:ea typeface="Times New Roman Bold"/>
                <a:cs typeface="Times New Roman Bold"/>
                <a:sym typeface="Times New Roman Bold"/>
              </a:rPr>
              <a:t>lementation Cost:</a:t>
            </a:r>
          </a:p>
          <a:p>
            <a:pPr algn="l" marL="496571" indent="-248285" lvl="1">
              <a:lnSpc>
                <a:spcPts val="3565"/>
              </a:lnSpc>
              <a:buAutoNum type="arabicPeriod" startAt="1"/>
            </a:pPr>
            <a:r>
              <a:rPr lang="en-US" sz="2300">
                <a:solidFill>
                  <a:srgbClr val="FFFFFF"/>
                </a:solidFill>
                <a:latin typeface="Times New Roman"/>
                <a:ea typeface="Times New Roman"/>
                <a:cs typeface="Times New Roman"/>
                <a:sym typeface="Times New Roman"/>
              </a:rPr>
              <a:t>I</a:t>
            </a:r>
            <a:r>
              <a:rPr lang="en-US" sz="2300">
                <a:solidFill>
                  <a:srgbClr val="FFFFFF"/>
                </a:solidFill>
                <a:latin typeface="Times New Roman"/>
                <a:ea typeface="Times New Roman"/>
                <a:cs typeface="Times New Roman"/>
                <a:sym typeface="Times New Roman"/>
              </a:rPr>
              <a:t>nitial MVP: ₹30,000–₹50,000</a:t>
            </a:r>
          </a:p>
          <a:p>
            <a:pPr algn="l" marL="496571" indent="-248285" lvl="1">
              <a:lnSpc>
                <a:spcPts val="3565"/>
              </a:lnSpc>
              <a:buAutoNum type="arabicPeriod" startAt="1"/>
            </a:pPr>
            <a:r>
              <a:rPr lang="en-US" sz="2300">
                <a:solidFill>
                  <a:srgbClr val="FFFFFF"/>
                </a:solidFill>
                <a:latin typeface="Times New Roman"/>
                <a:ea typeface="Times New Roman"/>
                <a:cs typeface="Times New Roman"/>
                <a:sym typeface="Times New Roman"/>
              </a:rPr>
              <a:t>Full system (cloud + training + contracts): ₹1–2 Lakhs</a:t>
            </a:r>
          </a:p>
        </p:txBody>
      </p:sp>
      <p:sp>
        <p:nvSpPr>
          <p:cNvPr name="TextBox 8" id="8"/>
          <p:cNvSpPr txBox="true"/>
          <p:nvPr/>
        </p:nvSpPr>
        <p:spPr>
          <a:xfrm rot="0">
            <a:off x="4006370" y="5353050"/>
            <a:ext cx="6305908" cy="1673543"/>
          </a:xfrm>
          <a:prstGeom prst="rect">
            <a:avLst/>
          </a:prstGeom>
        </p:spPr>
        <p:txBody>
          <a:bodyPr anchor="t" rtlCol="false" tIns="0" lIns="0" bIns="0" rIns="0">
            <a:spAutoFit/>
          </a:bodyPr>
          <a:lstStyle/>
          <a:p>
            <a:pPr algn="l">
              <a:lnSpc>
                <a:spcPts val="5599"/>
              </a:lnSpc>
            </a:pPr>
            <a:r>
              <a:rPr lang="en-US" sz="2799" b="true">
                <a:solidFill>
                  <a:srgbClr val="FFFFFF"/>
                </a:solidFill>
                <a:latin typeface="Times New Roman Bold"/>
                <a:ea typeface="Times New Roman Bold"/>
                <a:cs typeface="Times New Roman Bold"/>
                <a:sym typeface="Times New Roman Bold"/>
              </a:rPr>
              <a:t>R</a:t>
            </a:r>
            <a:r>
              <a:rPr lang="en-US" b="true" sz="2799">
                <a:solidFill>
                  <a:srgbClr val="FFFFFF"/>
                </a:solidFill>
                <a:latin typeface="Times New Roman Bold"/>
                <a:ea typeface="Times New Roman Bold"/>
                <a:cs typeface="Times New Roman Bold"/>
                <a:sym typeface="Times New Roman Bold"/>
              </a:rPr>
              <a:t>eal-World Feasibility:</a:t>
            </a:r>
          </a:p>
          <a:p>
            <a:pPr algn="l" marL="496571" indent="-248285" lvl="1">
              <a:lnSpc>
                <a:spcPts val="3565"/>
              </a:lnSpc>
              <a:buAutoNum type="arabicPeriod" startAt="1"/>
            </a:pPr>
            <a:r>
              <a:rPr lang="en-US" sz="2300">
                <a:solidFill>
                  <a:srgbClr val="FFFFFF"/>
                </a:solidFill>
                <a:latin typeface="Times New Roman"/>
                <a:ea typeface="Times New Roman"/>
                <a:cs typeface="Times New Roman"/>
                <a:sym typeface="Times New Roman"/>
              </a:rPr>
              <a:t>Ca</a:t>
            </a:r>
            <a:r>
              <a:rPr lang="en-US" sz="2300">
                <a:solidFill>
                  <a:srgbClr val="FFFFFF"/>
                </a:solidFill>
                <a:latin typeface="Times New Roman"/>
                <a:ea typeface="Times New Roman"/>
                <a:cs typeface="Times New Roman"/>
                <a:sym typeface="Times New Roman"/>
              </a:rPr>
              <a:t>n be piloted with Cybercrime cells</a:t>
            </a:r>
          </a:p>
          <a:p>
            <a:pPr algn="l" marL="496571" indent="-248285" lvl="1">
              <a:lnSpc>
                <a:spcPts val="3565"/>
              </a:lnSpc>
              <a:buAutoNum type="arabicPeriod" startAt="1"/>
            </a:pPr>
            <a:r>
              <a:rPr lang="en-US" sz="2300">
                <a:solidFill>
                  <a:srgbClr val="FFFFFF"/>
                </a:solidFill>
                <a:latin typeface="Times New Roman"/>
                <a:ea typeface="Times New Roman"/>
                <a:cs typeface="Times New Roman"/>
                <a:sym typeface="Times New Roman"/>
              </a:rPr>
              <a:t>Adaptable for countries with high crypto usage</a:t>
            </a:r>
          </a:p>
        </p:txBody>
      </p:sp>
      <p:sp>
        <p:nvSpPr>
          <p:cNvPr name="Freeform 9" id="9"/>
          <p:cNvSpPr/>
          <p:nvPr/>
        </p:nvSpPr>
        <p:spPr>
          <a:xfrm flipH="true" flipV="true" rot="0">
            <a:off x="2356382" y="8710564"/>
            <a:ext cx="1934151" cy="1002242"/>
          </a:xfrm>
          <a:custGeom>
            <a:avLst/>
            <a:gdLst/>
            <a:ahLst/>
            <a:cxnLst/>
            <a:rect r="r" b="b" t="t" l="l"/>
            <a:pathLst>
              <a:path h="1002242" w="1934151">
                <a:moveTo>
                  <a:pt x="1934151" y="1002242"/>
                </a:moveTo>
                <a:lnTo>
                  <a:pt x="0" y="1002242"/>
                </a:lnTo>
                <a:lnTo>
                  <a:pt x="0" y="0"/>
                </a:lnTo>
                <a:lnTo>
                  <a:pt x="1934151" y="0"/>
                </a:lnTo>
                <a:lnTo>
                  <a:pt x="1934151" y="1002242"/>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a:grpSpLocks noChangeAspect="true"/>
          </p:cNvGrpSpPr>
          <p:nvPr/>
        </p:nvGrpSpPr>
        <p:grpSpPr>
          <a:xfrm rot="0">
            <a:off x="3561420" y="7472259"/>
            <a:ext cx="2476610" cy="2476610"/>
            <a:chOff x="0" y="0"/>
            <a:chExt cx="14840029" cy="14840029"/>
          </a:xfrm>
        </p:grpSpPr>
        <p:sp>
          <p:nvSpPr>
            <p:cNvPr name="Freeform 11" id="1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EBD02"/>
            </a:solidFill>
          </p:spPr>
        </p:sp>
        <p:sp>
          <p:nvSpPr>
            <p:cNvPr name="Freeform 12" id="1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3" id="1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16295" t="0" r="-16295" b="0"/>
              </a:stretch>
            </a:blipFill>
          </p:spPr>
        </p:sp>
      </p:grpSp>
      <p:sp>
        <p:nvSpPr>
          <p:cNvPr name="Freeform 14" id="14"/>
          <p:cNvSpPr/>
          <p:nvPr/>
        </p:nvSpPr>
        <p:spPr>
          <a:xfrm flipH="false" flipV="false" rot="0">
            <a:off x="9237211" y="7236143"/>
            <a:ext cx="1934151" cy="1002242"/>
          </a:xfrm>
          <a:custGeom>
            <a:avLst/>
            <a:gdLst/>
            <a:ahLst/>
            <a:cxnLst/>
            <a:rect r="r" b="b" t="t" l="l"/>
            <a:pathLst>
              <a:path h="1002242" w="1934151">
                <a:moveTo>
                  <a:pt x="0" y="0"/>
                </a:moveTo>
                <a:lnTo>
                  <a:pt x="1934151" y="0"/>
                </a:lnTo>
                <a:lnTo>
                  <a:pt x="1934151" y="1002241"/>
                </a:lnTo>
                <a:lnTo>
                  <a:pt x="0" y="10022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5" id="15"/>
          <p:cNvGrpSpPr>
            <a:grpSpLocks noChangeAspect="true"/>
          </p:cNvGrpSpPr>
          <p:nvPr/>
        </p:nvGrpSpPr>
        <p:grpSpPr>
          <a:xfrm rot="0">
            <a:off x="7159324" y="7472259"/>
            <a:ext cx="2476610" cy="2476610"/>
            <a:chOff x="0" y="0"/>
            <a:chExt cx="14840029" cy="14840029"/>
          </a:xfrm>
        </p:grpSpPr>
        <p:sp>
          <p:nvSpPr>
            <p:cNvPr name="Freeform 16" id="1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EBD02"/>
            </a:solidFill>
          </p:spPr>
        </p:sp>
        <p:sp>
          <p:nvSpPr>
            <p:cNvPr name="Freeform 17" id="1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8" id="1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4665" t="0" r="-24665" b="0"/>
              </a:stretch>
            </a:blipFill>
          </p:spPr>
        </p:sp>
      </p:grpSp>
      <p:sp>
        <p:nvSpPr>
          <p:cNvPr name="Freeform 19" id="19"/>
          <p:cNvSpPr/>
          <p:nvPr/>
        </p:nvSpPr>
        <p:spPr>
          <a:xfrm flipH="false" flipV="false" rot="0">
            <a:off x="12809014" y="3260034"/>
            <a:ext cx="5272708" cy="4755024"/>
          </a:xfrm>
          <a:custGeom>
            <a:avLst/>
            <a:gdLst/>
            <a:ahLst/>
            <a:cxnLst/>
            <a:rect r="r" b="b" t="t" l="l"/>
            <a:pathLst>
              <a:path h="4755024" w="5272708">
                <a:moveTo>
                  <a:pt x="0" y="0"/>
                </a:moveTo>
                <a:lnTo>
                  <a:pt x="5272708" y="0"/>
                </a:lnTo>
                <a:lnTo>
                  <a:pt x="5272708" y="4755024"/>
                </a:lnTo>
                <a:lnTo>
                  <a:pt x="0" y="47550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606879" y="2421048"/>
            <a:ext cx="2963262" cy="2963262"/>
          </a:xfrm>
          <a:custGeom>
            <a:avLst/>
            <a:gdLst/>
            <a:ahLst/>
            <a:cxnLst/>
            <a:rect r="r" b="b" t="t" l="l"/>
            <a:pathLst>
              <a:path h="2963262" w="2963262">
                <a:moveTo>
                  <a:pt x="0" y="0"/>
                </a:moveTo>
                <a:lnTo>
                  <a:pt x="2963261" y="0"/>
                </a:lnTo>
                <a:lnTo>
                  <a:pt x="2963261" y="2963261"/>
                </a:lnTo>
                <a:lnTo>
                  <a:pt x="0" y="2963261"/>
                </a:lnTo>
                <a:lnTo>
                  <a:pt x="0" y="0"/>
                </a:lnTo>
                <a:close/>
              </a:path>
            </a:pathLst>
          </a:custGeom>
          <a:blipFill>
            <a:blip r:embed="rId10">
              <a:alphaModFix amt="2500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138044" y="1798300"/>
            <a:ext cx="6242511" cy="6694382"/>
          </a:xfrm>
          <a:custGeom>
            <a:avLst/>
            <a:gdLst/>
            <a:ahLst/>
            <a:cxnLst/>
            <a:rect r="r" b="b" t="t" l="l"/>
            <a:pathLst>
              <a:path h="6694382" w="6242511">
                <a:moveTo>
                  <a:pt x="0" y="0"/>
                </a:moveTo>
                <a:lnTo>
                  <a:pt x="6242512" y="0"/>
                </a:lnTo>
                <a:lnTo>
                  <a:pt x="6242512" y="6694383"/>
                </a:lnTo>
                <a:lnTo>
                  <a:pt x="0" y="6694383"/>
                </a:lnTo>
                <a:lnTo>
                  <a:pt x="0" y="0"/>
                </a:lnTo>
                <a:close/>
              </a:path>
            </a:pathLst>
          </a:custGeom>
          <a:blipFill>
            <a:blip r:embed="rId3">
              <a:alphaModFix amt="46000"/>
            </a:blip>
            <a:stretch>
              <a:fillRect l="0" t="0" r="0" b="0"/>
            </a:stretch>
          </a:blipFill>
        </p:spPr>
      </p:sp>
      <p:sp>
        <p:nvSpPr>
          <p:cNvPr name="TextBox 4" id="4"/>
          <p:cNvSpPr txBox="true"/>
          <p:nvPr/>
        </p:nvSpPr>
        <p:spPr>
          <a:xfrm rot="0">
            <a:off x="5057703" y="-81280"/>
            <a:ext cx="8172593" cy="1109980"/>
          </a:xfrm>
          <a:prstGeom prst="rect">
            <a:avLst/>
          </a:prstGeom>
        </p:spPr>
        <p:txBody>
          <a:bodyPr anchor="t" rtlCol="false" tIns="0" lIns="0" bIns="0" rIns="0">
            <a:spAutoFit/>
          </a:bodyPr>
          <a:lstStyle/>
          <a:p>
            <a:pPr algn="l">
              <a:lnSpc>
                <a:spcPts val="8119"/>
              </a:lnSpc>
              <a:spcBef>
                <a:spcPct val="0"/>
              </a:spcBef>
            </a:pPr>
            <a:r>
              <a:rPr lang="en-US" b="true" sz="5799">
                <a:solidFill>
                  <a:srgbClr val="FFFFFF"/>
                </a:solidFill>
                <a:latin typeface="Times New Roman Bold"/>
                <a:ea typeface="Times New Roman Bold"/>
                <a:cs typeface="Times New Roman Bold"/>
                <a:sym typeface="Times New Roman Bold"/>
              </a:rPr>
              <a:t>CHALLENGES FACED</a:t>
            </a:r>
          </a:p>
        </p:txBody>
      </p:sp>
      <p:sp>
        <p:nvSpPr>
          <p:cNvPr name="TextBox 5" id="5"/>
          <p:cNvSpPr txBox="true"/>
          <p:nvPr/>
        </p:nvSpPr>
        <p:spPr>
          <a:xfrm rot="0">
            <a:off x="1696378" y="2347740"/>
            <a:ext cx="11533919" cy="3813492"/>
          </a:xfrm>
          <a:prstGeom prst="rect">
            <a:avLst/>
          </a:prstGeom>
        </p:spPr>
        <p:txBody>
          <a:bodyPr anchor="t" rtlCol="false" tIns="0" lIns="0" bIns="0" rIns="0">
            <a:spAutoFit/>
          </a:bodyPr>
          <a:lstStyle/>
          <a:p>
            <a:pPr algn="l">
              <a:lnSpc>
                <a:spcPts val="4600"/>
              </a:lnSpc>
            </a:pPr>
            <a:r>
              <a:rPr lang="en-US" sz="2300" b="true">
                <a:solidFill>
                  <a:srgbClr val="FFFFFF"/>
                </a:solidFill>
                <a:latin typeface="Times New Roman Bold"/>
                <a:ea typeface="Times New Roman Bold"/>
                <a:cs typeface="Times New Roman Bold"/>
                <a:sym typeface="Times New Roman Bold"/>
              </a:rPr>
              <a:t>P</a:t>
            </a:r>
            <a:r>
              <a:rPr lang="en-US" b="true" sz="2300">
                <a:solidFill>
                  <a:srgbClr val="FFFFFF"/>
                </a:solidFill>
                <a:latin typeface="Times New Roman Bold"/>
                <a:ea typeface="Times New Roman Bold"/>
                <a:cs typeface="Times New Roman Bold"/>
                <a:sym typeface="Times New Roman Bold"/>
              </a:rPr>
              <a:t>roblem:</a:t>
            </a:r>
          </a:p>
          <a:p>
            <a:pPr algn="l">
              <a:lnSpc>
                <a:spcPts val="3220"/>
              </a:lnSpc>
              <a:spcBef>
                <a:spcPct val="0"/>
              </a:spcBef>
            </a:pPr>
            <a:r>
              <a:rPr lang="en-US" b="true" sz="2300">
                <a:solidFill>
                  <a:srgbClr val="FFFFFF"/>
                </a:solidFill>
                <a:latin typeface="Times New Roman Bold"/>
                <a:ea typeface="Times New Roman Bold"/>
                <a:cs typeface="Times New Roman Bold"/>
                <a:sym typeface="Times New Roman Bold"/>
              </a:rPr>
              <a:t>        </a:t>
            </a:r>
            <a:r>
              <a:rPr lang="en-US" sz="2300">
                <a:solidFill>
                  <a:srgbClr val="FFFFFF"/>
                </a:solidFill>
                <a:latin typeface="Times New Roman"/>
                <a:ea typeface="Times New Roman"/>
                <a:cs typeface="Times New Roman"/>
                <a:sym typeface="Times New Roman"/>
              </a:rPr>
              <a:t>Deploying AI personas (wallets and bots) without revealing they are honeypots or surveillance traps.</a:t>
            </a:r>
          </a:p>
          <a:p>
            <a:pPr algn="l">
              <a:lnSpc>
                <a:spcPts val="4600"/>
              </a:lnSpc>
            </a:pPr>
            <a:r>
              <a:rPr lang="en-US" b="true" sz="2300">
                <a:solidFill>
                  <a:srgbClr val="FFFFFF"/>
                </a:solidFill>
                <a:latin typeface="Times New Roman Bold"/>
                <a:ea typeface="Times New Roman Bold"/>
                <a:cs typeface="Times New Roman Bold"/>
                <a:sym typeface="Times New Roman Bold"/>
              </a:rPr>
              <a:t>Solution:</a:t>
            </a:r>
          </a:p>
          <a:p>
            <a:pPr algn="l" marL="496571" indent="-248285" lvl="1">
              <a:lnSpc>
                <a:spcPts val="3565"/>
              </a:lnSpc>
              <a:buAutoNum type="arabicPeriod" startAt="1"/>
            </a:pPr>
            <a:r>
              <a:rPr lang="en-US" sz="2300">
                <a:solidFill>
                  <a:srgbClr val="FFFFFF"/>
                </a:solidFill>
                <a:latin typeface="Times New Roman"/>
                <a:ea typeface="Times New Roman"/>
                <a:cs typeface="Times New Roman"/>
                <a:sym typeface="Times New Roman"/>
              </a:rPr>
              <a:t>Encrypted wallet identities</a:t>
            </a:r>
          </a:p>
          <a:p>
            <a:pPr algn="l" marL="496571" indent="-248285" lvl="1">
              <a:lnSpc>
                <a:spcPts val="3565"/>
              </a:lnSpc>
              <a:buAutoNum type="arabicPeriod" startAt="1"/>
            </a:pPr>
            <a:r>
              <a:rPr lang="en-US" sz="2300">
                <a:solidFill>
                  <a:srgbClr val="FFFFFF"/>
                </a:solidFill>
                <a:latin typeface="Times New Roman"/>
                <a:ea typeface="Times New Roman"/>
                <a:cs typeface="Times New Roman"/>
                <a:sym typeface="Times New Roman"/>
              </a:rPr>
              <a:t>Rotating personas using realistic transaction patterns</a:t>
            </a:r>
          </a:p>
          <a:p>
            <a:pPr algn="l" marL="496571" indent="-248285" lvl="1">
              <a:lnSpc>
                <a:spcPts val="3565"/>
              </a:lnSpc>
              <a:buAutoNum type="arabicPeriod" startAt="1"/>
            </a:pPr>
            <a:r>
              <a:rPr lang="en-US" sz="2300">
                <a:solidFill>
                  <a:srgbClr val="FFFFFF"/>
                </a:solidFill>
                <a:latin typeface="Times New Roman"/>
                <a:ea typeface="Times New Roman"/>
                <a:cs typeface="Times New Roman"/>
                <a:sym typeface="Times New Roman"/>
              </a:rPr>
              <a:t> Hosted on private IPFS nodes for stealth</a:t>
            </a:r>
          </a:p>
          <a:p>
            <a:pPr algn="l">
              <a:lnSpc>
                <a:spcPts val="3565"/>
              </a:lnSpc>
            </a:pPr>
          </a:p>
        </p:txBody>
      </p:sp>
      <p:sp>
        <p:nvSpPr>
          <p:cNvPr name="TextBox 6" id="6"/>
          <p:cNvSpPr txBox="true"/>
          <p:nvPr/>
        </p:nvSpPr>
        <p:spPr>
          <a:xfrm rot="0">
            <a:off x="3377041" y="1703050"/>
            <a:ext cx="11533919" cy="436880"/>
          </a:xfrm>
          <a:prstGeom prst="rect">
            <a:avLst/>
          </a:prstGeom>
        </p:spPr>
        <p:txBody>
          <a:bodyPr anchor="t" rtlCol="false" tIns="0" lIns="0" bIns="0" rIns="0">
            <a:spAutoFit/>
          </a:bodyPr>
          <a:lstStyle/>
          <a:p>
            <a:pPr algn="l">
              <a:lnSpc>
                <a:spcPts val="3220"/>
              </a:lnSpc>
              <a:spcBef>
                <a:spcPct val="0"/>
              </a:spcBef>
            </a:pPr>
            <a:r>
              <a:rPr lang="en-US" b="true" sz="2300">
                <a:solidFill>
                  <a:srgbClr val="FFFFFF"/>
                </a:solidFill>
                <a:latin typeface="Times New Roman Bold"/>
                <a:ea typeface="Times New Roman Bold"/>
                <a:cs typeface="Times New Roman Bold"/>
                <a:sym typeface="Times New Roman Bold"/>
              </a:rPr>
              <a:t>CHALLENGE 1:</a:t>
            </a:r>
            <a:r>
              <a:rPr lang="en-US" sz="2300">
                <a:solidFill>
                  <a:srgbClr val="FFFFFF"/>
                </a:solidFill>
                <a:latin typeface="Times New Roman"/>
                <a:ea typeface="Times New Roman"/>
                <a:cs typeface="Times New Roman"/>
                <a:sym typeface="Times New Roman"/>
              </a:rPr>
              <a:t> ENSURING ANONYMITY OF AI AGENTS WITHOUT EXPOSURE</a:t>
            </a:r>
          </a:p>
        </p:txBody>
      </p:sp>
      <p:sp>
        <p:nvSpPr>
          <p:cNvPr name="TextBox 7" id="7"/>
          <p:cNvSpPr txBox="true"/>
          <p:nvPr/>
        </p:nvSpPr>
        <p:spPr>
          <a:xfrm rot="0">
            <a:off x="1696378" y="6940134"/>
            <a:ext cx="11533919" cy="2518092"/>
          </a:xfrm>
          <a:prstGeom prst="rect">
            <a:avLst/>
          </a:prstGeom>
        </p:spPr>
        <p:txBody>
          <a:bodyPr anchor="t" rtlCol="false" tIns="0" lIns="0" bIns="0" rIns="0">
            <a:spAutoFit/>
          </a:bodyPr>
          <a:lstStyle/>
          <a:p>
            <a:pPr algn="l">
              <a:lnSpc>
                <a:spcPts val="4600"/>
              </a:lnSpc>
            </a:pPr>
            <a:r>
              <a:rPr lang="en-US" sz="2300" b="true">
                <a:solidFill>
                  <a:srgbClr val="FFFFFF"/>
                </a:solidFill>
                <a:latin typeface="Times New Roman Bold"/>
                <a:ea typeface="Times New Roman Bold"/>
                <a:cs typeface="Times New Roman Bold"/>
                <a:sym typeface="Times New Roman Bold"/>
              </a:rPr>
              <a:t>P</a:t>
            </a:r>
            <a:r>
              <a:rPr lang="en-US" b="true" sz="2300">
                <a:solidFill>
                  <a:srgbClr val="FFFFFF"/>
                </a:solidFill>
                <a:latin typeface="Times New Roman Bold"/>
                <a:ea typeface="Times New Roman Bold"/>
                <a:cs typeface="Times New Roman Bold"/>
                <a:sym typeface="Times New Roman Bold"/>
              </a:rPr>
              <a:t>roblem:</a:t>
            </a:r>
          </a:p>
          <a:p>
            <a:pPr algn="l">
              <a:lnSpc>
                <a:spcPts val="3220"/>
              </a:lnSpc>
              <a:spcBef>
                <a:spcPct val="0"/>
              </a:spcBef>
            </a:pPr>
            <a:r>
              <a:rPr lang="en-US" b="true" sz="2300">
                <a:solidFill>
                  <a:srgbClr val="FFFFFF"/>
                </a:solidFill>
                <a:latin typeface="Times New Roman Bold"/>
                <a:ea typeface="Times New Roman Bold"/>
                <a:cs typeface="Times New Roman Bold"/>
                <a:sym typeface="Times New Roman Bold"/>
              </a:rPr>
              <a:t>        </a:t>
            </a:r>
            <a:r>
              <a:rPr lang="en-US" sz="2300">
                <a:solidFill>
                  <a:srgbClr val="FFFFFF"/>
                </a:solidFill>
                <a:latin typeface="Times New Roman"/>
                <a:ea typeface="Times New Roman"/>
                <a:cs typeface="Times New Roman"/>
                <a:sym typeface="Times New Roman"/>
              </a:rPr>
              <a:t>Some normal users or wallets may look suspicious in isolated contexts.</a:t>
            </a:r>
          </a:p>
          <a:p>
            <a:pPr algn="l">
              <a:lnSpc>
                <a:spcPts val="4600"/>
              </a:lnSpc>
            </a:pPr>
            <a:r>
              <a:rPr lang="en-US" b="true" sz="2300">
                <a:solidFill>
                  <a:srgbClr val="FFFFFF"/>
                </a:solidFill>
                <a:latin typeface="Times New Roman Bold"/>
                <a:ea typeface="Times New Roman Bold"/>
                <a:cs typeface="Times New Roman Bold"/>
                <a:sym typeface="Times New Roman Bold"/>
              </a:rPr>
              <a:t>Solution:</a:t>
            </a:r>
          </a:p>
          <a:p>
            <a:pPr algn="l" marL="496571" indent="-248285" lvl="1">
              <a:lnSpc>
                <a:spcPts val="3565"/>
              </a:lnSpc>
              <a:buAutoNum type="arabicPeriod" startAt="1"/>
            </a:pPr>
            <a:r>
              <a:rPr lang="en-US" sz="2300">
                <a:solidFill>
                  <a:srgbClr val="FFFFFF"/>
                </a:solidFill>
                <a:latin typeface="Times New Roman"/>
                <a:ea typeface="Times New Roman"/>
                <a:cs typeface="Times New Roman"/>
                <a:sym typeface="Times New Roman"/>
              </a:rPr>
              <a:t>Multi-signal validatio</a:t>
            </a:r>
            <a:r>
              <a:rPr lang="en-US" sz="2300">
                <a:solidFill>
                  <a:srgbClr val="FFFFFF"/>
                </a:solidFill>
                <a:latin typeface="Times New Roman"/>
                <a:ea typeface="Times New Roman"/>
                <a:cs typeface="Times New Roman"/>
                <a:sym typeface="Times New Roman"/>
              </a:rPr>
              <a:t>n system combining NLP, graph patterns, and wallet history</a:t>
            </a:r>
          </a:p>
          <a:p>
            <a:pPr algn="l" marL="496571" indent="-248285" lvl="1">
              <a:lnSpc>
                <a:spcPts val="3565"/>
              </a:lnSpc>
              <a:buAutoNum type="arabicPeriod" startAt="1"/>
            </a:pPr>
            <a:r>
              <a:rPr lang="en-US" sz="2300">
                <a:solidFill>
                  <a:srgbClr val="FFFFFF"/>
                </a:solidFill>
                <a:latin typeface="Times New Roman"/>
                <a:ea typeface="Times New Roman"/>
                <a:cs typeface="Times New Roman"/>
                <a:sym typeface="Times New Roman"/>
              </a:rPr>
              <a:t>Human-in-the-loop filtering to validate before reporting</a:t>
            </a:r>
          </a:p>
        </p:txBody>
      </p:sp>
      <p:sp>
        <p:nvSpPr>
          <p:cNvPr name="TextBox 8" id="8"/>
          <p:cNvSpPr txBox="true"/>
          <p:nvPr/>
        </p:nvSpPr>
        <p:spPr>
          <a:xfrm rot="0">
            <a:off x="3377041" y="6331577"/>
            <a:ext cx="10909873" cy="436880"/>
          </a:xfrm>
          <a:prstGeom prst="rect">
            <a:avLst/>
          </a:prstGeom>
        </p:spPr>
        <p:txBody>
          <a:bodyPr anchor="t" rtlCol="false" tIns="0" lIns="0" bIns="0" rIns="0">
            <a:spAutoFit/>
          </a:bodyPr>
          <a:lstStyle/>
          <a:p>
            <a:pPr algn="l">
              <a:lnSpc>
                <a:spcPts val="3220"/>
              </a:lnSpc>
              <a:spcBef>
                <a:spcPct val="0"/>
              </a:spcBef>
            </a:pPr>
            <a:r>
              <a:rPr lang="en-US" b="true" sz="2300">
                <a:solidFill>
                  <a:srgbClr val="FFFFFF"/>
                </a:solidFill>
                <a:latin typeface="Times New Roman Bold"/>
                <a:ea typeface="Times New Roman Bold"/>
                <a:cs typeface="Times New Roman Bold"/>
                <a:sym typeface="Times New Roman Bold"/>
              </a:rPr>
              <a:t>CHALLENGE 2:</a:t>
            </a:r>
            <a:r>
              <a:rPr lang="en-US" sz="2300">
                <a:solidFill>
                  <a:srgbClr val="FFFFFF"/>
                </a:solidFill>
                <a:latin typeface="Times New Roman"/>
                <a:ea typeface="Times New Roman"/>
                <a:cs typeface="Times New Roman"/>
                <a:sym typeface="Times New Roman"/>
              </a:rPr>
              <a:t> AVOIDING FALSE POSITIVES FROM INNOCENT WALLETS</a:t>
            </a:r>
          </a:p>
        </p:txBody>
      </p:sp>
      <p:sp>
        <p:nvSpPr>
          <p:cNvPr name="TextBox 9" id="9"/>
          <p:cNvSpPr txBox="true"/>
          <p:nvPr/>
        </p:nvSpPr>
        <p:spPr>
          <a:xfrm rot="0">
            <a:off x="5462826" y="914400"/>
            <a:ext cx="7362347" cy="538480"/>
          </a:xfrm>
          <a:prstGeom prst="rect">
            <a:avLst/>
          </a:prstGeom>
        </p:spPr>
        <p:txBody>
          <a:bodyPr anchor="t" rtlCol="false" tIns="0" lIns="0" bIns="0" rIns="0">
            <a:spAutoFit/>
          </a:bodyPr>
          <a:lstStyle/>
          <a:p>
            <a:pPr algn="l">
              <a:lnSpc>
                <a:spcPts val="3919"/>
              </a:lnSpc>
              <a:spcBef>
                <a:spcPct val="0"/>
              </a:spcBef>
            </a:pPr>
            <a:r>
              <a:rPr lang="en-US" b="true" sz="2799" spc="775">
                <a:solidFill>
                  <a:srgbClr val="FEBD02"/>
                </a:solidFill>
                <a:latin typeface="Times New Roman Medium"/>
                <a:ea typeface="Times New Roman Medium"/>
                <a:cs typeface="Times New Roman Medium"/>
                <a:sym typeface="Times New Roman Medium"/>
              </a:rPr>
              <a:t>WHAT ALMOST STOPPED US</a:t>
            </a:r>
          </a:p>
        </p:txBody>
      </p:sp>
      <p:sp>
        <p:nvSpPr>
          <p:cNvPr name="Freeform 10" id="10"/>
          <p:cNvSpPr/>
          <p:nvPr/>
        </p:nvSpPr>
        <p:spPr>
          <a:xfrm flipH="false" flipV="false" rot="0">
            <a:off x="15281914" y="-265331"/>
            <a:ext cx="3954772" cy="2234446"/>
          </a:xfrm>
          <a:custGeom>
            <a:avLst/>
            <a:gdLst/>
            <a:ahLst/>
            <a:cxnLst/>
            <a:rect r="r" b="b" t="t" l="l"/>
            <a:pathLst>
              <a:path h="2234446" w="3954772">
                <a:moveTo>
                  <a:pt x="0" y="0"/>
                </a:moveTo>
                <a:lnTo>
                  <a:pt x="3954772" y="0"/>
                </a:lnTo>
                <a:lnTo>
                  <a:pt x="3954772" y="2234446"/>
                </a:lnTo>
                <a:lnTo>
                  <a:pt x="0" y="2234446"/>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true" rot="0">
            <a:off x="4869155" y="8904059"/>
            <a:ext cx="1934151" cy="1002242"/>
          </a:xfrm>
          <a:custGeom>
            <a:avLst/>
            <a:gdLst/>
            <a:ahLst/>
            <a:cxnLst/>
            <a:rect r="r" b="b" t="t" l="l"/>
            <a:pathLst>
              <a:path h="1002242" w="1934151">
                <a:moveTo>
                  <a:pt x="1934150" y="1002242"/>
                </a:moveTo>
                <a:lnTo>
                  <a:pt x="0" y="1002242"/>
                </a:lnTo>
                <a:lnTo>
                  <a:pt x="0" y="0"/>
                </a:lnTo>
                <a:lnTo>
                  <a:pt x="1934150" y="0"/>
                </a:lnTo>
                <a:lnTo>
                  <a:pt x="1934150" y="1002242"/>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6074192" y="7665754"/>
            <a:ext cx="2476610" cy="247661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EBD02"/>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16295" t="0" r="-16295" b="0"/>
              </a:stretch>
            </a:blipFill>
          </p:spPr>
        </p:sp>
      </p:grpSp>
      <p:sp>
        <p:nvSpPr>
          <p:cNvPr name="Freeform 8" id="8"/>
          <p:cNvSpPr/>
          <p:nvPr/>
        </p:nvSpPr>
        <p:spPr>
          <a:xfrm flipH="false" flipV="false" rot="0">
            <a:off x="11749983" y="7429638"/>
            <a:ext cx="1934151" cy="1002242"/>
          </a:xfrm>
          <a:custGeom>
            <a:avLst/>
            <a:gdLst/>
            <a:ahLst/>
            <a:cxnLst/>
            <a:rect r="r" b="b" t="t" l="l"/>
            <a:pathLst>
              <a:path h="1002242" w="1934151">
                <a:moveTo>
                  <a:pt x="0" y="0"/>
                </a:moveTo>
                <a:lnTo>
                  <a:pt x="1934151" y="0"/>
                </a:lnTo>
                <a:lnTo>
                  <a:pt x="1934151" y="1002241"/>
                </a:lnTo>
                <a:lnTo>
                  <a:pt x="0" y="10022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a:grpSpLocks noChangeAspect="true"/>
          </p:cNvGrpSpPr>
          <p:nvPr/>
        </p:nvGrpSpPr>
        <p:grpSpPr>
          <a:xfrm rot="0">
            <a:off x="9672096" y="7665754"/>
            <a:ext cx="2476610" cy="2476610"/>
            <a:chOff x="0" y="0"/>
            <a:chExt cx="14840029" cy="14840029"/>
          </a:xfrm>
        </p:grpSpPr>
        <p:sp>
          <p:nvSpPr>
            <p:cNvPr name="Freeform 10" id="1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EBD02"/>
            </a:solidFill>
          </p:spPr>
        </p:sp>
        <p:sp>
          <p:nvSpPr>
            <p:cNvPr name="Freeform 11" id="1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2" id="1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4665" t="0" r="-24665" b="0"/>
              </a:stretch>
            </a:blipFill>
          </p:spPr>
        </p:sp>
      </p:grpSp>
      <p:sp>
        <p:nvSpPr>
          <p:cNvPr name="TextBox 13" id="13"/>
          <p:cNvSpPr txBox="true"/>
          <p:nvPr/>
        </p:nvSpPr>
        <p:spPr>
          <a:xfrm rot="0">
            <a:off x="5870304" y="-81280"/>
            <a:ext cx="5777026" cy="1109980"/>
          </a:xfrm>
          <a:prstGeom prst="rect">
            <a:avLst/>
          </a:prstGeom>
        </p:spPr>
        <p:txBody>
          <a:bodyPr anchor="t" rtlCol="false" tIns="0" lIns="0" bIns="0" rIns="0">
            <a:spAutoFit/>
          </a:bodyPr>
          <a:lstStyle/>
          <a:p>
            <a:pPr algn="ctr">
              <a:lnSpc>
                <a:spcPts val="8119"/>
              </a:lnSpc>
              <a:spcBef>
                <a:spcPct val="0"/>
              </a:spcBef>
            </a:pPr>
            <a:r>
              <a:rPr lang="en-US" sz="5799">
                <a:solidFill>
                  <a:srgbClr val="FFFFFF"/>
                </a:solidFill>
                <a:latin typeface="Times New Roman"/>
                <a:ea typeface="Times New Roman"/>
                <a:cs typeface="Times New Roman"/>
                <a:sym typeface="Times New Roman"/>
              </a:rPr>
              <a:t>SQUAD GOALS</a:t>
            </a:r>
          </a:p>
        </p:txBody>
      </p:sp>
      <p:sp>
        <p:nvSpPr>
          <p:cNvPr name="TextBox 14" id="14"/>
          <p:cNvSpPr txBox="true"/>
          <p:nvPr/>
        </p:nvSpPr>
        <p:spPr>
          <a:xfrm rot="0">
            <a:off x="1954610" y="1729276"/>
            <a:ext cx="14378780" cy="7026910"/>
          </a:xfrm>
          <a:prstGeom prst="rect">
            <a:avLst/>
          </a:prstGeom>
        </p:spPr>
        <p:txBody>
          <a:bodyPr anchor="t" rtlCol="false" tIns="0" lIns="0" bIns="0" rIns="0">
            <a:spAutoFit/>
          </a:bodyPr>
          <a:lstStyle/>
          <a:p>
            <a:pPr algn="l">
              <a:lnSpc>
                <a:spcPts val="4339"/>
              </a:lnSpc>
            </a:pPr>
            <a:r>
              <a:rPr lang="en-US" sz="2799" b="true">
                <a:solidFill>
                  <a:srgbClr val="FFFFFF"/>
                </a:solidFill>
                <a:latin typeface="Times New Roman Medium"/>
                <a:ea typeface="Times New Roman Medium"/>
                <a:cs typeface="Times New Roman Medium"/>
                <a:sym typeface="Times New Roman Medium"/>
              </a:rPr>
              <a:t>Parthiban G</a:t>
            </a:r>
          </a:p>
          <a:p>
            <a:pPr algn="l">
              <a:lnSpc>
                <a:spcPts val="5599"/>
              </a:lnSpc>
            </a:pPr>
            <a:r>
              <a:rPr lang="en-US" sz="2799" b="true">
                <a:solidFill>
                  <a:srgbClr val="FFFFFF"/>
                </a:solidFill>
                <a:latin typeface="Times New Roman Medium"/>
                <a:ea typeface="Times New Roman Medium"/>
                <a:cs typeface="Times New Roman Medium"/>
                <a:sym typeface="Times New Roman Medium"/>
              </a:rPr>
              <a:t>        - </a:t>
            </a:r>
            <a:r>
              <a:rPr lang="en-US" sz="2799">
                <a:solidFill>
                  <a:srgbClr val="FFFFFF"/>
                </a:solidFill>
                <a:latin typeface="Times New Roman"/>
                <a:ea typeface="Times New Roman"/>
                <a:cs typeface="Times New Roman"/>
                <a:sym typeface="Times New Roman"/>
              </a:rPr>
              <a:t>Designed AI brain, wallet behavior, and deployed smart contracts on testnet</a:t>
            </a:r>
          </a:p>
          <a:p>
            <a:pPr algn="l">
              <a:lnSpc>
                <a:spcPts val="4339"/>
              </a:lnSpc>
            </a:pPr>
            <a:r>
              <a:rPr lang="en-US" b="true" sz="2799">
                <a:solidFill>
                  <a:srgbClr val="FFFFFF"/>
                </a:solidFill>
                <a:latin typeface="Times New Roman Medium"/>
                <a:ea typeface="Times New Roman Medium"/>
                <a:cs typeface="Times New Roman Medium"/>
                <a:sym typeface="Times New Roman Medium"/>
              </a:rPr>
              <a:t>Prem S </a:t>
            </a:r>
          </a:p>
          <a:p>
            <a:pPr algn="l">
              <a:lnSpc>
                <a:spcPts val="5599"/>
              </a:lnSpc>
            </a:pPr>
            <a:r>
              <a:rPr lang="en-US" b="true" sz="2799">
                <a:solidFill>
                  <a:srgbClr val="FFFFFF"/>
                </a:solidFill>
                <a:latin typeface="Times New Roman Medium"/>
                <a:ea typeface="Times New Roman Medium"/>
                <a:cs typeface="Times New Roman Medium"/>
                <a:sym typeface="Times New Roman Medium"/>
              </a:rPr>
              <a:t>        - </a:t>
            </a:r>
            <a:r>
              <a:rPr lang="en-US" sz="2799">
                <a:solidFill>
                  <a:srgbClr val="FFFFFF"/>
                </a:solidFill>
                <a:latin typeface="Times New Roman"/>
                <a:ea typeface="Times New Roman"/>
                <a:cs typeface="Times New Roman"/>
                <a:sym typeface="Times New Roman"/>
              </a:rPr>
              <a:t>Built Telegram NLP scam bot and integrated Reddit/Discord monitoring</a:t>
            </a:r>
          </a:p>
          <a:p>
            <a:pPr algn="l">
              <a:lnSpc>
                <a:spcPts val="4339"/>
              </a:lnSpc>
            </a:pPr>
            <a:r>
              <a:rPr lang="en-US" b="true" sz="2799">
                <a:solidFill>
                  <a:srgbClr val="FFFFFF"/>
                </a:solidFill>
                <a:latin typeface="Times New Roman Medium"/>
                <a:ea typeface="Times New Roman Medium"/>
                <a:cs typeface="Times New Roman Medium"/>
                <a:sym typeface="Times New Roman Medium"/>
              </a:rPr>
              <a:t>Ponmadhan D</a:t>
            </a:r>
          </a:p>
          <a:p>
            <a:pPr algn="l">
              <a:lnSpc>
                <a:spcPts val="5599"/>
              </a:lnSpc>
            </a:pPr>
            <a:r>
              <a:rPr lang="en-US" b="true" sz="2799">
                <a:solidFill>
                  <a:srgbClr val="FFFFFF"/>
                </a:solidFill>
                <a:latin typeface="Times New Roman Medium"/>
                <a:ea typeface="Times New Roman Medium"/>
                <a:cs typeface="Times New Roman Medium"/>
                <a:sym typeface="Times New Roman Medium"/>
              </a:rPr>
              <a:t>        - </a:t>
            </a:r>
            <a:r>
              <a:rPr lang="en-US" sz="2799">
                <a:solidFill>
                  <a:srgbClr val="FFFFFF"/>
                </a:solidFill>
                <a:latin typeface="Times New Roman"/>
                <a:ea typeface="Times New Roman"/>
                <a:cs typeface="Times New Roman"/>
                <a:sym typeface="Times New Roman"/>
              </a:rPr>
              <a:t>Created frontend dashboards, UI mockups, and conducted crypto laundering research</a:t>
            </a:r>
          </a:p>
          <a:p>
            <a:pPr algn="l">
              <a:lnSpc>
                <a:spcPts val="4339"/>
              </a:lnSpc>
            </a:pPr>
            <a:r>
              <a:rPr lang="en-US" b="true" sz="2799">
                <a:solidFill>
                  <a:srgbClr val="FFFFFF"/>
                </a:solidFill>
                <a:latin typeface="Times New Roman Medium"/>
                <a:ea typeface="Times New Roman Medium"/>
                <a:cs typeface="Times New Roman Medium"/>
                <a:sym typeface="Times New Roman Medium"/>
              </a:rPr>
              <a:t>Shakhib Akthar S</a:t>
            </a:r>
          </a:p>
          <a:p>
            <a:pPr algn="l">
              <a:lnSpc>
                <a:spcPts val="5599"/>
              </a:lnSpc>
            </a:pPr>
            <a:r>
              <a:rPr lang="en-US" b="true" sz="2799">
                <a:solidFill>
                  <a:srgbClr val="FFFFFF"/>
                </a:solidFill>
                <a:latin typeface="Times New Roman Medium"/>
                <a:ea typeface="Times New Roman Medium"/>
                <a:cs typeface="Times New Roman Medium"/>
                <a:sym typeface="Times New Roman Medium"/>
              </a:rPr>
              <a:t>        - </a:t>
            </a:r>
            <a:r>
              <a:rPr lang="en-US" sz="2799">
                <a:solidFill>
                  <a:srgbClr val="FFFFFF"/>
                </a:solidFill>
                <a:latin typeface="Times New Roman"/>
                <a:ea typeface="Times New Roman"/>
                <a:cs typeface="Times New Roman"/>
                <a:sym typeface="Times New Roman"/>
              </a:rPr>
              <a:t>Ensured encrypted reporting, handled deployment via IPFS and backend infrastructure</a:t>
            </a:r>
          </a:p>
          <a:p>
            <a:pPr algn="l">
              <a:lnSpc>
                <a:spcPts val="3919"/>
              </a:lnSpc>
              <a:spcBef>
                <a:spcPct val="0"/>
              </a:spcBef>
            </a:pPr>
          </a:p>
          <a:p>
            <a:pPr algn="l">
              <a:lnSpc>
                <a:spcPts val="3919"/>
              </a:lnSpc>
              <a:spcBef>
                <a:spcPct val="0"/>
              </a:spcBef>
            </a:pPr>
          </a:p>
          <a:p>
            <a:pPr algn="l">
              <a:lnSpc>
                <a:spcPts val="3919"/>
              </a:lnSpc>
              <a:spcBef>
                <a:spcPct val="0"/>
              </a:spcBef>
            </a:pPr>
          </a:p>
          <a:p>
            <a:pPr algn="ctr">
              <a:lnSpc>
                <a:spcPts val="3919"/>
              </a:lnSpc>
              <a:spcBef>
                <a:spcPct val="0"/>
              </a:spcBef>
            </a:pPr>
          </a:p>
        </p:txBody>
      </p:sp>
      <p:sp>
        <p:nvSpPr>
          <p:cNvPr name="TextBox 15" id="15"/>
          <p:cNvSpPr txBox="true"/>
          <p:nvPr/>
        </p:nvSpPr>
        <p:spPr>
          <a:xfrm rot="0">
            <a:off x="6535132" y="914400"/>
            <a:ext cx="4447370" cy="538480"/>
          </a:xfrm>
          <a:prstGeom prst="rect">
            <a:avLst/>
          </a:prstGeom>
        </p:spPr>
        <p:txBody>
          <a:bodyPr anchor="t" rtlCol="false" tIns="0" lIns="0" bIns="0" rIns="0">
            <a:spAutoFit/>
          </a:bodyPr>
          <a:lstStyle/>
          <a:p>
            <a:pPr algn="l">
              <a:lnSpc>
                <a:spcPts val="3919"/>
              </a:lnSpc>
              <a:spcBef>
                <a:spcPct val="0"/>
              </a:spcBef>
            </a:pPr>
            <a:r>
              <a:rPr lang="en-US" b="true" sz="2799" spc="775">
                <a:solidFill>
                  <a:srgbClr val="FEBD02"/>
                </a:solidFill>
                <a:latin typeface="Times New Roman Medium"/>
                <a:ea typeface="Times New Roman Medium"/>
                <a:cs typeface="Times New Roman Medium"/>
                <a:sym typeface="Times New Roman Medium"/>
              </a:rPr>
              <a:t>TEAM BLOOPERS</a:t>
            </a:r>
          </a:p>
        </p:txBody>
      </p:sp>
      <p:sp>
        <p:nvSpPr>
          <p:cNvPr name="Freeform 16" id="16"/>
          <p:cNvSpPr/>
          <p:nvPr/>
        </p:nvSpPr>
        <p:spPr>
          <a:xfrm flipH="false" flipV="false" rot="0">
            <a:off x="15281914" y="-352771"/>
            <a:ext cx="3954772" cy="2234446"/>
          </a:xfrm>
          <a:custGeom>
            <a:avLst/>
            <a:gdLst/>
            <a:ahLst/>
            <a:cxnLst/>
            <a:rect r="r" b="b" t="t" l="l"/>
            <a:pathLst>
              <a:path h="2234446" w="3954772">
                <a:moveTo>
                  <a:pt x="0" y="0"/>
                </a:moveTo>
                <a:lnTo>
                  <a:pt x="3954772" y="0"/>
                </a:lnTo>
                <a:lnTo>
                  <a:pt x="3954772" y="2234447"/>
                </a:lnTo>
                <a:lnTo>
                  <a:pt x="0" y="2234447"/>
                </a:lnTo>
                <a:lnTo>
                  <a:pt x="0" y="0"/>
                </a:lnTo>
                <a:close/>
              </a:path>
            </a:pathLst>
          </a:custGeom>
          <a:blipFill>
            <a:blip r:embed="rId7"/>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6497413" y="530393"/>
            <a:ext cx="5293175" cy="1109980"/>
          </a:xfrm>
          <a:prstGeom prst="rect">
            <a:avLst/>
          </a:prstGeom>
        </p:spPr>
        <p:txBody>
          <a:bodyPr anchor="t" rtlCol="false" tIns="0" lIns="0" bIns="0" rIns="0">
            <a:spAutoFit/>
          </a:bodyPr>
          <a:lstStyle/>
          <a:p>
            <a:pPr algn="ctr">
              <a:lnSpc>
                <a:spcPts val="8119"/>
              </a:lnSpc>
              <a:spcBef>
                <a:spcPct val="0"/>
              </a:spcBef>
            </a:pPr>
            <a:r>
              <a:rPr lang="en-US" b="true" sz="5799">
                <a:solidFill>
                  <a:srgbClr val="FFFFFF"/>
                </a:solidFill>
                <a:latin typeface="Times New Roman Bold"/>
                <a:ea typeface="Times New Roman Bold"/>
                <a:cs typeface="Times New Roman Bold"/>
                <a:sym typeface="Times New Roman Bold"/>
              </a:rPr>
              <a:t>CONCLUSION  </a:t>
            </a:r>
          </a:p>
        </p:txBody>
      </p:sp>
      <p:sp>
        <p:nvSpPr>
          <p:cNvPr name="Freeform 4" id="4"/>
          <p:cNvSpPr/>
          <p:nvPr/>
        </p:nvSpPr>
        <p:spPr>
          <a:xfrm flipH="false" flipV="false" rot="0">
            <a:off x="-4706762" y="2605889"/>
            <a:ext cx="7315200" cy="4083212"/>
          </a:xfrm>
          <a:custGeom>
            <a:avLst/>
            <a:gdLst/>
            <a:ahLst/>
            <a:cxnLst/>
            <a:rect r="r" b="b" t="t" l="l"/>
            <a:pathLst>
              <a:path h="4083212" w="7315200">
                <a:moveTo>
                  <a:pt x="0" y="0"/>
                </a:moveTo>
                <a:lnTo>
                  <a:pt x="7315200" y="0"/>
                </a:lnTo>
                <a:lnTo>
                  <a:pt x="7315200" y="4083211"/>
                </a:lnTo>
                <a:lnTo>
                  <a:pt x="0" y="40832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7473062" y="1633446"/>
            <a:ext cx="3341876" cy="538480"/>
          </a:xfrm>
          <a:prstGeom prst="rect">
            <a:avLst/>
          </a:prstGeom>
        </p:spPr>
        <p:txBody>
          <a:bodyPr anchor="t" rtlCol="false" tIns="0" lIns="0" bIns="0" rIns="0">
            <a:spAutoFit/>
          </a:bodyPr>
          <a:lstStyle/>
          <a:p>
            <a:pPr algn="l">
              <a:lnSpc>
                <a:spcPts val="3919"/>
              </a:lnSpc>
              <a:spcBef>
                <a:spcPct val="0"/>
              </a:spcBef>
            </a:pPr>
            <a:r>
              <a:rPr lang="en-US" sz="2799">
                <a:solidFill>
                  <a:srgbClr val="FFCF01"/>
                </a:solidFill>
                <a:latin typeface="Times New Roman"/>
                <a:ea typeface="Times New Roman"/>
                <a:cs typeface="Times New Roman"/>
                <a:sym typeface="Times New Roman"/>
              </a:rPr>
              <a:t>Why We Should Win</a:t>
            </a:r>
          </a:p>
        </p:txBody>
      </p:sp>
      <p:sp>
        <p:nvSpPr>
          <p:cNvPr name="Freeform 6" id="6"/>
          <p:cNvSpPr/>
          <p:nvPr/>
        </p:nvSpPr>
        <p:spPr>
          <a:xfrm flipH="false" flipV="false" rot="0">
            <a:off x="4081439" y="-2883529"/>
            <a:ext cx="7315200" cy="4083212"/>
          </a:xfrm>
          <a:custGeom>
            <a:avLst/>
            <a:gdLst/>
            <a:ahLst/>
            <a:cxnLst/>
            <a:rect r="r" b="b" t="t" l="l"/>
            <a:pathLst>
              <a:path h="4083212" w="7315200">
                <a:moveTo>
                  <a:pt x="0" y="0"/>
                </a:moveTo>
                <a:lnTo>
                  <a:pt x="7315200" y="0"/>
                </a:lnTo>
                <a:lnTo>
                  <a:pt x="7315200" y="4083212"/>
                </a:lnTo>
                <a:lnTo>
                  <a:pt x="0" y="40832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608438" y="2930454"/>
            <a:ext cx="13110373" cy="5534025"/>
          </a:xfrm>
          <a:prstGeom prst="rect">
            <a:avLst/>
          </a:prstGeom>
        </p:spPr>
        <p:txBody>
          <a:bodyPr anchor="t" rtlCol="false" tIns="0" lIns="0" bIns="0" rIns="0">
            <a:spAutoFit/>
          </a:bodyPr>
          <a:lstStyle/>
          <a:p>
            <a:pPr algn="l">
              <a:lnSpc>
                <a:spcPts val="5599"/>
              </a:lnSpc>
            </a:pPr>
            <a:r>
              <a:rPr lang="en-US" sz="2799" b="true">
                <a:solidFill>
                  <a:srgbClr val="FFFFFF"/>
                </a:solidFill>
                <a:latin typeface="Times New Roman Bold"/>
                <a:ea typeface="Times New Roman Bold"/>
                <a:cs typeface="Times New Roman Bold"/>
                <a:sym typeface="Times New Roman Bold"/>
              </a:rPr>
              <a:t>Fin</a:t>
            </a:r>
            <a:r>
              <a:rPr lang="en-US" b="true" sz="2799">
                <a:solidFill>
                  <a:srgbClr val="FFFFFF"/>
                </a:solidFill>
                <a:latin typeface="Times New Roman Bold"/>
                <a:ea typeface="Times New Roman Bold"/>
                <a:cs typeface="Times New Roman Bold"/>
                <a:sym typeface="Times New Roman Bold"/>
              </a:rPr>
              <a:t>al Pitch:</a:t>
            </a:r>
          </a:p>
          <a:p>
            <a:pPr algn="l">
              <a:lnSpc>
                <a:spcPts val="3220"/>
              </a:lnSpc>
            </a:pPr>
            <a:r>
              <a:rPr lang="en-US" b="true" sz="2300">
                <a:solidFill>
                  <a:srgbClr val="FFFFFF"/>
                </a:solidFill>
                <a:latin typeface="Times New Roman Bold"/>
                <a:ea typeface="Times New Roman Bold"/>
                <a:cs typeface="Times New Roman Bold"/>
                <a:sym typeface="Times New Roman Bold"/>
              </a:rPr>
              <a:t>BlockSpy </a:t>
            </a:r>
            <a:r>
              <a:rPr lang="en-US" sz="2300">
                <a:solidFill>
                  <a:srgbClr val="FFFFFF"/>
                </a:solidFill>
                <a:latin typeface="Times New Roman"/>
                <a:ea typeface="Times New Roman"/>
                <a:cs typeface="Times New Roman"/>
                <a:sym typeface="Times New Roman"/>
              </a:rPr>
              <a:t>is a revolutionary AI-powered undercover surveillance system created especially to identify and report blockchain-based cryptocurrency tax fraud and money laundering. utilizing a special blend of NLP monitoring, smart contract traps, AI agents, and safe encrypted reporting.</a:t>
            </a:r>
          </a:p>
          <a:p>
            <a:pPr algn="l">
              <a:lnSpc>
                <a:spcPts val="3220"/>
              </a:lnSpc>
            </a:pPr>
          </a:p>
          <a:p>
            <a:pPr algn="l">
              <a:lnSpc>
                <a:spcPts val="3919"/>
              </a:lnSpc>
            </a:pPr>
            <a:r>
              <a:rPr lang="en-US" b="true" sz="2799">
                <a:solidFill>
                  <a:srgbClr val="FFFFFF"/>
                </a:solidFill>
                <a:latin typeface="Times New Roman Bold"/>
                <a:ea typeface="Times New Roman Bold"/>
                <a:cs typeface="Times New Roman Bold"/>
                <a:sym typeface="Times New Roman Bold"/>
              </a:rPr>
              <a:t>BlockSpy:</a:t>
            </a:r>
          </a:p>
          <a:p>
            <a:pPr algn="l" marL="496572" indent="-248286" lvl="1">
              <a:lnSpc>
                <a:spcPts val="3565"/>
              </a:lnSpc>
              <a:buAutoNum type="arabicPeriod" startAt="1"/>
            </a:pPr>
            <a:r>
              <a:rPr lang="en-US" sz="2300">
                <a:solidFill>
                  <a:srgbClr val="FFFFFF"/>
                </a:solidFill>
                <a:latin typeface="Times New Roman"/>
                <a:ea typeface="Times New Roman"/>
                <a:cs typeface="Times New Roman"/>
                <a:sym typeface="Times New Roman"/>
              </a:rPr>
              <a:t>Acts proactively before damage occurs</a:t>
            </a:r>
          </a:p>
          <a:p>
            <a:pPr algn="l" marL="496572" indent="-248286" lvl="1">
              <a:lnSpc>
                <a:spcPts val="3565"/>
              </a:lnSpc>
              <a:buAutoNum type="arabicPeriod" startAt="1"/>
            </a:pPr>
            <a:r>
              <a:rPr lang="en-US" sz="2300">
                <a:solidFill>
                  <a:srgbClr val="FFFFFF"/>
                </a:solidFill>
                <a:latin typeface="Times New Roman"/>
                <a:ea typeface="Times New Roman"/>
                <a:cs typeface="Times New Roman"/>
                <a:sym typeface="Times New Roman"/>
              </a:rPr>
              <a:t>Operates anonymously and ethically</a:t>
            </a:r>
          </a:p>
          <a:p>
            <a:pPr algn="l" marL="496572" indent="-248286" lvl="1">
              <a:lnSpc>
                <a:spcPts val="3565"/>
              </a:lnSpc>
              <a:buAutoNum type="arabicPeriod" startAt="1"/>
            </a:pPr>
            <a:r>
              <a:rPr lang="en-US" sz="2300">
                <a:solidFill>
                  <a:srgbClr val="FFFFFF"/>
                </a:solidFill>
                <a:latin typeface="Times New Roman"/>
                <a:ea typeface="Times New Roman"/>
                <a:cs typeface="Times New Roman"/>
                <a:sym typeface="Times New Roman"/>
              </a:rPr>
              <a:t>Supports India’s cybersecurity &amp; digital finance mission</a:t>
            </a:r>
          </a:p>
          <a:p>
            <a:pPr algn="l" marL="496572" indent="-248286" lvl="1">
              <a:lnSpc>
                <a:spcPts val="3565"/>
              </a:lnSpc>
              <a:buAutoNum type="arabicPeriod" startAt="1"/>
            </a:pPr>
            <a:r>
              <a:rPr lang="en-US" sz="2300">
                <a:solidFill>
                  <a:srgbClr val="FFFFFF"/>
                </a:solidFill>
                <a:latin typeface="Times New Roman"/>
                <a:ea typeface="Times New Roman"/>
                <a:cs typeface="Times New Roman"/>
                <a:sym typeface="Times New Roman"/>
              </a:rPr>
              <a:t>Bridges blockchain with real world governance</a:t>
            </a:r>
          </a:p>
          <a:p>
            <a:pPr algn="l">
              <a:lnSpc>
                <a:spcPts val="3565"/>
              </a:lnSpc>
            </a:pPr>
          </a:p>
          <a:p>
            <a:pPr algn="l">
              <a:lnSpc>
                <a:spcPts val="3220"/>
              </a:lnSpc>
              <a:spcBef>
                <a:spcPct val="0"/>
              </a:spcBef>
            </a:pPr>
            <a:r>
              <a:rPr lang="en-US" sz="2300">
                <a:solidFill>
                  <a:srgbClr val="FFFFFF"/>
                </a:solidFill>
                <a:latin typeface="Times New Roman"/>
                <a:ea typeface="Times New Roman"/>
                <a:cs typeface="Times New Roman"/>
                <a:sym typeface="Times New Roman"/>
              </a:rPr>
              <a:t>We're creating trust in the decentralized world, not just a tool.</a:t>
            </a:r>
          </a:p>
        </p:txBody>
      </p:sp>
      <p:sp>
        <p:nvSpPr>
          <p:cNvPr name="Freeform 8" id="8"/>
          <p:cNvSpPr/>
          <p:nvPr/>
        </p:nvSpPr>
        <p:spPr>
          <a:xfrm flipH="false" flipV="false" rot="0">
            <a:off x="15281914" y="-358231"/>
            <a:ext cx="3954772" cy="2234446"/>
          </a:xfrm>
          <a:custGeom>
            <a:avLst/>
            <a:gdLst/>
            <a:ahLst/>
            <a:cxnLst/>
            <a:rect r="r" b="b" t="t" l="l"/>
            <a:pathLst>
              <a:path h="2234446" w="3954772">
                <a:moveTo>
                  <a:pt x="0" y="0"/>
                </a:moveTo>
                <a:lnTo>
                  <a:pt x="3954772" y="0"/>
                </a:lnTo>
                <a:lnTo>
                  <a:pt x="3954772" y="2234447"/>
                </a:lnTo>
                <a:lnTo>
                  <a:pt x="0" y="2234447"/>
                </a:lnTo>
                <a:lnTo>
                  <a:pt x="0" y="0"/>
                </a:lnTo>
                <a:close/>
              </a:path>
            </a:pathLst>
          </a:custGeom>
          <a:blipFill>
            <a:blip r:embed="rId5"/>
            <a:stretch>
              <a:fillRect l="0" t="0" r="0" b="0"/>
            </a:stretch>
          </a:blipFill>
        </p:spPr>
      </p:sp>
      <p:sp>
        <p:nvSpPr>
          <p:cNvPr name="TextBox 9" id="9"/>
          <p:cNvSpPr txBox="true"/>
          <p:nvPr/>
        </p:nvSpPr>
        <p:spPr>
          <a:xfrm rot="0">
            <a:off x="11790587" y="6645894"/>
            <a:ext cx="5293175" cy="1109980"/>
          </a:xfrm>
          <a:prstGeom prst="rect">
            <a:avLst/>
          </a:prstGeom>
        </p:spPr>
        <p:txBody>
          <a:bodyPr anchor="t" rtlCol="false" tIns="0" lIns="0" bIns="0" rIns="0">
            <a:spAutoFit/>
          </a:bodyPr>
          <a:lstStyle/>
          <a:p>
            <a:pPr algn="ctr">
              <a:lnSpc>
                <a:spcPts val="8119"/>
              </a:lnSpc>
              <a:spcBef>
                <a:spcPct val="0"/>
              </a:spcBef>
            </a:pPr>
            <a:r>
              <a:rPr lang="en-US" b="true" sz="5799">
                <a:solidFill>
                  <a:srgbClr val="FFFFFF"/>
                </a:solidFill>
                <a:latin typeface="Times New Roman Bold"/>
                <a:ea typeface="Times New Roman Bold"/>
                <a:cs typeface="Times New Roman Bold"/>
                <a:sym typeface="Times New Roman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637538" y="2879097"/>
            <a:ext cx="9012923" cy="5092302"/>
          </a:xfrm>
          <a:custGeom>
            <a:avLst/>
            <a:gdLst/>
            <a:ahLst/>
            <a:cxnLst/>
            <a:rect r="r" b="b" t="t" l="l"/>
            <a:pathLst>
              <a:path h="5092302" w="9012923">
                <a:moveTo>
                  <a:pt x="0" y="0"/>
                </a:moveTo>
                <a:lnTo>
                  <a:pt x="9012924" y="0"/>
                </a:lnTo>
                <a:lnTo>
                  <a:pt x="9012924" y="5092302"/>
                </a:lnTo>
                <a:lnTo>
                  <a:pt x="0" y="5092302"/>
                </a:lnTo>
                <a:lnTo>
                  <a:pt x="0" y="0"/>
                </a:lnTo>
                <a:close/>
              </a:path>
            </a:pathLst>
          </a:custGeom>
          <a:blipFill>
            <a:blip r:embed="rId3"/>
            <a:stretch>
              <a:fillRect l="0" t="0" r="0" b="0"/>
            </a:stretch>
          </a:blipFill>
        </p:spPr>
      </p:sp>
      <p:sp>
        <p:nvSpPr>
          <p:cNvPr name="TextBox 4" id="4"/>
          <p:cNvSpPr txBox="true"/>
          <p:nvPr/>
        </p:nvSpPr>
        <p:spPr>
          <a:xfrm rot="0">
            <a:off x="3094169" y="485484"/>
            <a:ext cx="12099662" cy="2190750"/>
          </a:xfrm>
          <a:prstGeom prst="rect">
            <a:avLst/>
          </a:prstGeom>
        </p:spPr>
        <p:txBody>
          <a:bodyPr anchor="t" rtlCol="false" tIns="0" lIns="0" bIns="0" rIns="0">
            <a:spAutoFit/>
          </a:bodyPr>
          <a:lstStyle/>
          <a:p>
            <a:pPr algn="ctr">
              <a:lnSpc>
                <a:spcPts val="8399"/>
              </a:lnSpc>
            </a:pPr>
            <a:r>
              <a:rPr lang="en-US" b="true" sz="5999">
                <a:solidFill>
                  <a:srgbClr val="FFFFFF"/>
                </a:solidFill>
                <a:latin typeface="Times New Roman Bold"/>
                <a:ea typeface="Times New Roman Bold"/>
                <a:cs typeface="Times New Roman Bold"/>
                <a:sym typeface="Times New Roman Bold"/>
              </a:rPr>
              <a:t>BLOOPERS PRESENTS</a:t>
            </a:r>
          </a:p>
          <a:p>
            <a:pPr algn="ctr">
              <a:lnSpc>
                <a:spcPts val="8399"/>
              </a:lnSpc>
              <a:spcBef>
                <a:spcPct val="0"/>
              </a:spcBef>
            </a:pPr>
            <a:r>
              <a:rPr lang="en-US" b="true" sz="5999">
                <a:solidFill>
                  <a:srgbClr val="FFFFFF"/>
                </a:solidFill>
                <a:latin typeface="Times New Roman Bold"/>
                <a:ea typeface="Times New Roman Bold"/>
                <a:cs typeface="Times New Roman Bold"/>
                <a:sym typeface="Times New Roman Bold"/>
              </a:rPr>
              <a:t>BLOCKSPY</a:t>
            </a:r>
          </a:p>
        </p:txBody>
      </p:sp>
      <p:sp>
        <p:nvSpPr>
          <p:cNvPr name="TextBox 5" id="5"/>
          <p:cNvSpPr txBox="true"/>
          <p:nvPr/>
        </p:nvSpPr>
        <p:spPr>
          <a:xfrm rot="0">
            <a:off x="513558" y="3738992"/>
            <a:ext cx="10409755" cy="2037080"/>
          </a:xfrm>
          <a:prstGeom prst="rect">
            <a:avLst/>
          </a:prstGeom>
        </p:spPr>
        <p:txBody>
          <a:bodyPr anchor="t" rtlCol="false" tIns="0" lIns="0" bIns="0" rIns="0">
            <a:spAutoFit/>
          </a:bodyPr>
          <a:lstStyle/>
          <a:p>
            <a:pPr algn="just">
              <a:lnSpc>
                <a:spcPts val="3220"/>
              </a:lnSpc>
            </a:pPr>
            <a:r>
              <a:rPr lang="en-US" sz="2300" b="true">
                <a:solidFill>
                  <a:srgbClr val="FFFFFF"/>
                </a:solidFill>
                <a:latin typeface="Times New Roman Medium"/>
                <a:ea typeface="Times New Roman Medium"/>
                <a:cs typeface="Times New Roman Medium"/>
                <a:sym typeface="Times New Roman Medium"/>
              </a:rPr>
              <a:t>Name:-Parthiban G</a:t>
            </a:r>
          </a:p>
          <a:p>
            <a:pPr algn="just">
              <a:lnSpc>
                <a:spcPts val="3220"/>
              </a:lnSpc>
            </a:pPr>
            <a:r>
              <a:rPr lang="en-US" sz="2300" b="true">
                <a:solidFill>
                  <a:srgbClr val="FFFFFF"/>
                </a:solidFill>
                <a:latin typeface="Times New Roman Medium"/>
                <a:ea typeface="Times New Roman Medium"/>
                <a:cs typeface="Times New Roman Medium"/>
                <a:sym typeface="Times New Roman Medium"/>
              </a:rPr>
              <a:t> Email:-727823tuio035@skct.edu.in</a:t>
            </a:r>
          </a:p>
          <a:p>
            <a:pPr algn="just">
              <a:lnSpc>
                <a:spcPts val="3220"/>
              </a:lnSpc>
            </a:pPr>
            <a:r>
              <a:rPr lang="en-US" sz="2300" b="true">
                <a:solidFill>
                  <a:srgbClr val="FFFFFF"/>
                </a:solidFill>
                <a:latin typeface="Times New Roman Medium"/>
                <a:ea typeface="Times New Roman Medium"/>
                <a:cs typeface="Times New Roman Medium"/>
                <a:sym typeface="Times New Roman Medium"/>
              </a:rPr>
              <a:t> College:-Sri Krishna College Of Technology</a:t>
            </a:r>
          </a:p>
          <a:p>
            <a:pPr algn="just">
              <a:lnSpc>
                <a:spcPts val="3220"/>
              </a:lnSpc>
            </a:pPr>
          </a:p>
          <a:p>
            <a:pPr algn="just">
              <a:lnSpc>
                <a:spcPts val="3220"/>
              </a:lnSpc>
              <a:spcBef>
                <a:spcPct val="0"/>
              </a:spcBef>
            </a:pPr>
          </a:p>
        </p:txBody>
      </p:sp>
      <p:sp>
        <p:nvSpPr>
          <p:cNvPr name="TextBox 6" id="6"/>
          <p:cNvSpPr txBox="true"/>
          <p:nvPr/>
        </p:nvSpPr>
        <p:spPr>
          <a:xfrm rot="0">
            <a:off x="513558" y="6370239"/>
            <a:ext cx="10409755" cy="1637030"/>
          </a:xfrm>
          <a:prstGeom prst="rect">
            <a:avLst/>
          </a:prstGeom>
        </p:spPr>
        <p:txBody>
          <a:bodyPr anchor="t" rtlCol="false" tIns="0" lIns="0" bIns="0" rIns="0">
            <a:spAutoFit/>
          </a:bodyPr>
          <a:lstStyle/>
          <a:p>
            <a:pPr algn="l">
              <a:lnSpc>
                <a:spcPts val="3220"/>
              </a:lnSpc>
            </a:pPr>
            <a:r>
              <a:rPr lang="en-US" sz="2300" b="true">
                <a:solidFill>
                  <a:srgbClr val="FFFFFF"/>
                </a:solidFill>
                <a:latin typeface="Times New Roman Medium"/>
                <a:ea typeface="Times New Roman Medium"/>
                <a:cs typeface="Times New Roman Medium"/>
                <a:sym typeface="Times New Roman Medium"/>
              </a:rPr>
              <a:t>Name:-Prem S</a:t>
            </a:r>
          </a:p>
          <a:p>
            <a:pPr algn="l">
              <a:lnSpc>
                <a:spcPts val="3220"/>
              </a:lnSpc>
            </a:pPr>
            <a:r>
              <a:rPr lang="en-US" sz="2300" b="true">
                <a:solidFill>
                  <a:srgbClr val="FFFFFF"/>
                </a:solidFill>
                <a:latin typeface="Times New Roman Medium"/>
                <a:ea typeface="Times New Roman Medium"/>
                <a:cs typeface="Times New Roman Medium"/>
                <a:sym typeface="Times New Roman Medium"/>
              </a:rPr>
              <a:t> Email:-727823tuio039@skct.edu.in</a:t>
            </a:r>
          </a:p>
          <a:p>
            <a:pPr algn="l">
              <a:lnSpc>
                <a:spcPts val="3220"/>
              </a:lnSpc>
            </a:pPr>
            <a:r>
              <a:rPr lang="en-US" sz="2300" b="true">
                <a:solidFill>
                  <a:srgbClr val="FFFFFF"/>
                </a:solidFill>
                <a:latin typeface="Times New Roman Medium"/>
                <a:ea typeface="Times New Roman Medium"/>
                <a:cs typeface="Times New Roman Medium"/>
                <a:sym typeface="Times New Roman Medium"/>
              </a:rPr>
              <a:t> College:-Sri Krishna College Of Technology</a:t>
            </a:r>
          </a:p>
          <a:p>
            <a:pPr algn="l">
              <a:lnSpc>
                <a:spcPts val="3220"/>
              </a:lnSpc>
              <a:spcBef>
                <a:spcPct val="0"/>
              </a:spcBef>
            </a:pPr>
          </a:p>
        </p:txBody>
      </p:sp>
      <p:sp>
        <p:nvSpPr>
          <p:cNvPr name="TextBox 7" id="7"/>
          <p:cNvSpPr txBox="true"/>
          <p:nvPr/>
        </p:nvSpPr>
        <p:spPr>
          <a:xfrm rot="0">
            <a:off x="12378977" y="3738992"/>
            <a:ext cx="5629708" cy="1637030"/>
          </a:xfrm>
          <a:prstGeom prst="rect">
            <a:avLst/>
          </a:prstGeom>
        </p:spPr>
        <p:txBody>
          <a:bodyPr anchor="t" rtlCol="false" tIns="0" lIns="0" bIns="0" rIns="0">
            <a:spAutoFit/>
          </a:bodyPr>
          <a:lstStyle/>
          <a:p>
            <a:pPr algn="l">
              <a:lnSpc>
                <a:spcPts val="3220"/>
              </a:lnSpc>
            </a:pPr>
            <a:r>
              <a:rPr lang="en-US" sz="2300" b="true">
                <a:solidFill>
                  <a:srgbClr val="FFFFFF"/>
                </a:solidFill>
                <a:latin typeface="Times New Roman Medium"/>
                <a:ea typeface="Times New Roman Medium"/>
                <a:cs typeface="Times New Roman Medium"/>
                <a:sym typeface="Times New Roman Medium"/>
              </a:rPr>
              <a:t>Name:-Ponmadhan D</a:t>
            </a:r>
          </a:p>
          <a:p>
            <a:pPr algn="l">
              <a:lnSpc>
                <a:spcPts val="3220"/>
              </a:lnSpc>
            </a:pPr>
            <a:r>
              <a:rPr lang="en-US" sz="2300" b="true">
                <a:solidFill>
                  <a:srgbClr val="FFFFFF"/>
                </a:solidFill>
                <a:latin typeface="Times New Roman Medium"/>
                <a:ea typeface="Times New Roman Medium"/>
                <a:cs typeface="Times New Roman Medium"/>
                <a:sym typeface="Times New Roman Medium"/>
              </a:rPr>
              <a:t> Email:-727823tuio037@skct.edu.in</a:t>
            </a:r>
          </a:p>
          <a:p>
            <a:pPr algn="l">
              <a:lnSpc>
                <a:spcPts val="3220"/>
              </a:lnSpc>
            </a:pPr>
            <a:r>
              <a:rPr lang="en-US" sz="2300" b="true">
                <a:solidFill>
                  <a:srgbClr val="FFFFFF"/>
                </a:solidFill>
                <a:latin typeface="Times New Roman Medium"/>
                <a:ea typeface="Times New Roman Medium"/>
                <a:cs typeface="Times New Roman Medium"/>
                <a:sym typeface="Times New Roman Medium"/>
              </a:rPr>
              <a:t> College:-Sri Krishna College Of Technology</a:t>
            </a:r>
          </a:p>
          <a:p>
            <a:pPr algn="l">
              <a:lnSpc>
                <a:spcPts val="3220"/>
              </a:lnSpc>
              <a:spcBef>
                <a:spcPct val="0"/>
              </a:spcBef>
            </a:pPr>
          </a:p>
        </p:txBody>
      </p:sp>
      <p:sp>
        <p:nvSpPr>
          <p:cNvPr name="TextBox 8" id="8"/>
          <p:cNvSpPr txBox="true"/>
          <p:nvPr/>
        </p:nvSpPr>
        <p:spPr>
          <a:xfrm rot="0">
            <a:off x="12378977" y="6370239"/>
            <a:ext cx="5702408" cy="2037080"/>
          </a:xfrm>
          <a:prstGeom prst="rect">
            <a:avLst/>
          </a:prstGeom>
        </p:spPr>
        <p:txBody>
          <a:bodyPr anchor="t" rtlCol="false" tIns="0" lIns="0" bIns="0" rIns="0">
            <a:spAutoFit/>
          </a:bodyPr>
          <a:lstStyle/>
          <a:p>
            <a:pPr algn="l">
              <a:lnSpc>
                <a:spcPts val="3220"/>
              </a:lnSpc>
            </a:pPr>
            <a:r>
              <a:rPr lang="en-US" sz="2300" b="true">
                <a:solidFill>
                  <a:srgbClr val="FFFFFF"/>
                </a:solidFill>
                <a:latin typeface="Times New Roman Medium"/>
                <a:ea typeface="Times New Roman Medium"/>
                <a:cs typeface="Times New Roman Medium"/>
                <a:sym typeface="Times New Roman Medium"/>
              </a:rPr>
              <a:t>Name:-Shakhib Akthar S</a:t>
            </a:r>
          </a:p>
          <a:p>
            <a:pPr algn="l">
              <a:lnSpc>
                <a:spcPts val="3220"/>
              </a:lnSpc>
            </a:pPr>
            <a:r>
              <a:rPr lang="en-US" sz="2300" b="true">
                <a:solidFill>
                  <a:srgbClr val="FFFFFF"/>
                </a:solidFill>
                <a:latin typeface="Times New Roman Medium"/>
                <a:ea typeface="Times New Roman Medium"/>
                <a:cs typeface="Times New Roman Medium"/>
                <a:sym typeface="Times New Roman Medium"/>
              </a:rPr>
              <a:t> Email:-727823tuio035@skct.edu.in</a:t>
            </a:r>
          </a:p>
          <a:p>
            <a:pPr algn="l">
              <a:lnSpc>
                <a:spcPts val="3220"/>
              </a:lnSpc>
            </a:pPr>
            <a:r>
              <a:rPr lang="en-US" sz="2300" b="true">
                <a:solidFill>
                  <a:srgbClr val="FFFFFF"/>
                </a:solidFill>
                <a:latin typeface="Times New Roman Medium"/>
                <a:ea typeface="Times New Roman Medium"/>
                <a:cs typeface="Times New Roman Medium"/>
                <a:sym typeface="Times New Roman Medium"/>
              </a:rPr>
              <a:t> College:-Sri Krishna College Of Technology</a:t>
            </a:r>
          </a:p>
          <a:p>
            <a:pPr algn="l">
              <a:lnSpc>
                <a:spcPts val="3220"/>
              </a:lnSpc>
            </a:pPr>
          </a:p>
          <a:p>
            <a:pPr algn="l">
              <a:lnSpc>
                <a:spcPts val="322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502527" y="1200504"/>
            <a:ext cx="10104369" cy="1010436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alphaModFix amt="17000"/>
              </a:blip>
              <a:stretch>
                <a:fillRect l="-58878" t="-18048" r="-58439" b="-17774"/>
              </a:stretch>
            </a:blipFill>
          </p:spPr>
        </p:sp>
      </p:grpSp>
      <p:sp>
        <p:nvSpPr>
          <p:cNvPr name="Freeform 5" id="5"/>
          <p:cNvSpPr/>
          <p:nvPr/>
        </p:nvSpPr>
        <p:spPr>
          <a:xfrm flipH="false" flipV="false" rot="0">
            <a:off x="865684" y="5806909"/>
            <a:ext cx="7590766" cy="4001507"/>
          </a:xfrm>
          <a:custGeom>
            <a:avLst/>
            <a:gdLst/>
            <a:ahLst/>
            <a:cxnLst/>
            <a:rect r="r" b="b" t="t" l="l"/>
            <a:pathLst>
              <a:path h="4001507" w="7590766">
                <a:moveTo>
                  <a:pt x="0" y="0"/>
                </a:moveTo>
                <a:lnTo>
                  <a:pt x="7590766" y="0"/>
                </a:lnTo>
                <a:lnTo>
                  <a:pt x="7590766" y="4001507"/>
                </a:lnTo>
                <a:lnTo>
                  <a:pt x="0" y="4001507"/>
                </a:lnTo>
                <a:lnTo>
                  <a:pt x="0" y="0"/>
                </a:lnTo>
                <a:close/>
              </a:path>
            </a:pathLst>
          </a:custGeom>
          <a:blipFill>
            <a:blip r:embed="rId4"/>
            <a:stretch>
              <a:fillRect l="0" t="-44848" r="0" b="-44848"/>
            </a:stretch>
          </a:blipFill>
        </p:spPr>
      </p:sp>
      <p:sp>
        <p:nvSpPr>
          <p:cNvPr name="TextBox 6" id="6"/>
          <p:cNvSpPr txBox="true"/>
          <p:nvPr/>
        </p:nvSpPr>
        <p:spPr>
          <a:xfrm rot="0">
            <a:off x="521909" y="1746455"/>
            <a:ext cx="8278316" cy="2138680"/>
          </a:xfrm>
          <a:prstGeom prst="rect">
            <a:avLst/>
          </a:prstGeom>
        </p:spPr>
        <p:txBody>
          <a:bodyPr anchor="t" rtlCol="false" tIns="0" lIns="0" bIns="0" rIns="0">
            <a:spAutoFit/>
          </a:bodyPr>
          <a:lstStyle/>
          <a:p>
            <a:pPr algn="ctr">
              <a:lnSpc>
                <a:spcPts val="8119"/>
              </a:lnSpc>
              <a:spcBef>
                <a:spcPct val="0"/>
              </a:spcBef>
            </a:pPr>
            <a:r>
              <a:rPr lang="en-US" b="true" sz="5799">
                <a:solidFill>
                  <a:srgbClr val="FFFFFF"/>
                </a:solidFill>
                <a:latin typeface="Times New Roman Bold"/>
                <a:ea typeface="Times New Roman Bold"/>
                <a:cs typeface="Times New Roman Bold"/>
                <a:sym typeface="Times New Roman Bold"/>
              </a:rPr>
              <a:t>THE CRYPTO CRIME WE CAN’T SEE</a:t>
            </a:r>
          </a:p>
        </p:txBody>
      </p:sp>
      <p:sp>
        <p:nvSpPr>
          <p:cNvPr name="TextBox 7" id="7"/>
          <p:cNvSpPr txBox="true"/>
          <p:nvPr/>
        </p:nvSpPr>
        <p:spPr>
          <a:xfrm rot="0">
            <a:off x="1719631" y="4270530"/>
            <a:ext cx="5882871" cy="538480"/>
          </a:xfrm>
          <a:prstGeom prst="rect">
            <a:avLst/>
          </a:prstGeom>
        </p:spPr>
        <p:txBody>
          <a:bodyPr anchor="t" rtlCol="false" tIns="0" lIns="0" bIns="0" rIns="0">
            <a:spAutoFit/>
          </a:bodyPr>
          <a:lstStyle/>
          <a:p>
            <a:pPr algn="l">
              <a:lnSpc>
                <a:spcPts val="3920"/>
              </a:lnSpc>
              <a:spcBef>
                <a:spcPct val="0"/>
              </a:spcBef>
            </a:pPr>
            <a:r>
              <a:rPr lang="en-US" b="true" sz="2800" spc="775">
                <a:solidFill>
                  <a:srgbClr val="FEBD02"/>
                </a:solidFill>
                <a:latin typeface="Times New Roman Medium"/>
                <a:ea typeface="Times New Roman Medium"/>
                <a:cs typeface="Times New Roman Medium"/>
                <a:sym typeface="Times New Roman Medium"/>
              </a:rPr>
              <a:t>PROBLEM STATEMENT</a:t>
            </a:r>
          </a:p>
        </p:txBody>
      </p:sp>
      <p:sp>
        <p:nvSpPr>
          <p:cNvPr name="TextBox 8" id="8"/>
          <p:cNvSpPr txBox="true"/>
          <p:nvPr/>
        </p:nvSpPr>
        <p:spPr>
          <a:xfrm rot="0">
            <a:off x="9336282" y="2396663"/>
            <a:ext cx="8647253" cy="6610351"/>
          </a:xfrm>
          <a:prstGeom prst="rect">
            <a:avLst/>
          </a:prstGeom>
        </p:spPr>
        <p:txBody>
          <a:bodyPr anchor="t" rtlCol="false" tIns="0" lIns="0" bIns="0" rIns="0">
            <a:spAutoFit/>
          </a:bodyPr>
          <a:lstStyle/>
          <a:p>
            <a:pPr algn="l">
              <a:lnSpc>
                <a:spcPts val="5599"/>
              </a:lnSpc>
            </a:pPr>
            <a:r>
              <a:rPr lang="en-US" sz="2799" b="true">
                <a:solidFill>
                  <a:srgbClr val="FFFFFF"/>
                </a:solidFill>
                <a:latin typeface="Times New Roman Bold"/>
                <a:ea typeface="Times New Roman Bold"/>
                <a:cs typeface="Times New Roman Bold"/>
                <a:sym typeface="Times New Roman Bold"/>
              </a:rPr>
              <a:t>Problem Statement ?</a:t>
            </a:r>
          </a:p>
          <a:p>
            <a:pPr algn="l">
              <a:lnSpc>
                <a:spcPts val="3219"/>
              </a:lnSpc>
            </a:pPr>
            <a:r>
              <a:rPr lang="en-US" sz="2299" b="true">
                <a:solidFill>
                  <a:srgbClr val="FFFFFF"/>
                </a:solidFill>
                <a:latin typeface="Times New Roman Medium"/>
                <a:ea typeface="Times New Roman Medium"/>
                <a:cs typeface="Times New Roman Medium"/>
                <a:sym typeface="Times New Roman Medium"/>
              </a:rPr>
              <a:t>              </a:t>
            </a:r>
            <a:r>
              <a:rPr lang="en-US" sz="2299">
                <a:solidFill>
                  <a:srgbClr val="FFFFFF"/>
                </a:solidFill>
                <a:latin typeface="Times New Roman"/>
                <a:ea typeface="Times New Roman"/>
                <a:cs typeface="Times New Roman"/>
                <a:sym typeface="Times New Roman"/>
              </a:rPr>
              <a:t>India is the world's largest adopter of cryptocurrencies, but this growth encourages tax evasion and money laundering through NFTs, P2P wallets, and mixers. Regulators are ill-equipped to proactively monitor decentralized crime. Only after the fraud has been committed do current forensic tools detect patterns.</a:t>
            </a:r>
          </a:p>
          <a:p>
            <a:pPr algn="l">
              <a:lnSpc>
                <a:spcPts val="2800"/>
              </a:lnSpc>
            </a:pPr>
          </a:p>
          <a:p>
            <a:pPr algn="l">
              <a:lnSpc>
                <a:spcPts val="2800"/>
              </a:lnSpc>
            </a:pPr>
          </a:p>
          <a:p>
            <a:pPr algn="l">
              <a:lnSpc>
                <a:spcPts val="5599"/>
              </a:lnSpc>
            </a:pPr>
            <a:r>
              <a:rPr lang="en-US" sz="2799" b="true">
                <a:solidFill>
                  <a:srgbClr val="FFFFFF"/>
                </a:solidFill>
                <a:latin typeface="Times New Roman Bold"/>
                <a:ea typeface="Times New Roman Bold"/>
                <a:cs typeface="Times New Roman Bold"/>
                <a:sym typeface="Times New Roman Bold"/>
              </a:rPr>
              <a:t>Project Description ?</a:t>
            </a:r>
          </a:p>
          <a:p>
            <a:pPr algn="l">
              <a:lnSpc>
                <a:spcPts val="3219"/>
              </a:lnSpc>
              <a:spcBef>
                <a:spcPct val="0"/>
              </a:spcBef>
            </a:pPr>
            <a:r>
              <a:rPr lang="en-US" sz="2299">
                <a:solidFill>
                  <a:srgbClr val="FFFFFF"/>
                </a:solidFill>
                <a:latin typeface="Times New Roman"/>
                <a:ea typeface="Times New Roman"/>
                <a:cs typeface="Times New Roman"/>
                <a:sym typeface="Times New Roman"/>
              </a:rPr>
              <a:t>              BlockSpy is a secret surveillance system driven by AI that imitates actual users and blockchain smart contracts. It uses NLP models, honeypot contracts, and synthetic identities to identify dark web scams, suspicious wallets, and laundering routes in real time. Anonymized reports are safely transmitted to authorities without compromising user privacy or that requires installation. </a:t>
            </a:r>
          </a:p>
        </p:txBody>
      </p:sp>
      <p:sp>
        <p:nvSpPr>
          <p:cNvPr name="Freeform 9" id="9"/>
          <p:cNvSpPr/>
          <p:nvPr/>
        </p:nvSpPr>
        <p:spPr>
          <a:xfrm flipH="false" flipV="false" rot="0">
            <a:off x="15344705" y="-188437"/>
            <a:ext cx="3829191" cy="2163493"/>
          </a:xfrm>
          <a:custGeom>
            <a:avLst/>
            <a:gdLst/>
            <a:ahLst/>
            <a:cxnLst/>
            <a:rect r="r" b="b" t="t" l="l"/>
            <a:pathLst>
              <a:path h="2163493" w="3829191">
                <a:moveTo>
                  <a:pt x="0" y="0"/>
                </a:moveTo>
                <a:lnTo>
                  <a:pt x="3829190" y="0"/>
                </a:lnTo>
                <a:lnTo>
                  <a:pt x="3829190" y="2163492"/>
                </a:lnTo>
                <a:lnTo>
                  <a:pt x="0" y="2163492"/>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4091816" y="7155956"/>
            <a:ext cx="10104369" cy="1010436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alphaModFix amt="17000"/>
              </a:blip>
              <a:stretch>
                <a:fillRect l="-58878" t="-18048" r="-58439" b="-17774"/>
              </a:stretch>
            </a:blipFill>
          </p:spPr>
        </p:sp>
      </p:grpSp>
      <p:sp>
        <p:nvSpPr>
          <p:cNvPr name="Freeform 5" id="5"/>
          <p:cNvSpPr/>
          <p:nvPr/>
        </p:nvSpPr>
        <p:spPr>
          <a:xfrm flipH="false" flipV="false" rot="0">
            <a:off x="17033970" y="3008003"/>
            <a:ext cx="2963262" cy="2963262"/>
          </a:xfrm>
          <a:custGeom>
            <a:avLst/>
            <a:gdLst/>
            <a:ahLst/>
            <a:cxnLst/>
            <a:rect r="r" b="b" t="t" l="l"/>
            <a:pathLst>
              <a:path h="2963262" w="2963262">
                <a:moveTo>
                  <a:pt x="0" y="0"/>
                </a:moveTo>
                <a:lnTo>
                  <a:pt x="2963262" y="0"/>
                </a:lnTo>
                <a:lnTo>
                  <a:pt x="2963262" y="2963262"/>
                </a:lnTo>
                <a:lnTo>
                  <a:pt x="0" y="296326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56089" y="3204716"/>
            <a:ext cx="2963262" cy="2963262"/>
          </a:xfrm>
          <a:custGeom>
            <a:avLst/>
            <a:gdLst/>
            <a:ahLst/>
            <a:cxnLst/>
            <a:rect r="r" b="b" t="t" l="l"/>
            <a:pathLst>
              <a:path h="2963262" w="2963262">
                <a:moveTo>
                  <a:pt x="0" y="0"/>
                </a:moveTo>
                <a:lnTo>
                  <a:pt x="2963262" y="0"/>
                </a:lnTo>
                <a:lnTo>
                  <a:pt x="2963262" y="2963262"/>
                </a:lnTo>
                <a:lnTo>
                  <a:pt x="0" y="296326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344705" y="-190416"/>
            <a:ext cx="3829191" cy="2163493"/>
          </a:xfrm>
          <a:custGeom>
            <a:avLst/>
            <a:gdLst/>
            <a:ahLst/>
            <a:cxnLst/>
            <a:rect r="r" b="b" t="t" l="l"/>
            <a:pathLst>
              <a:path h="2163493" w="3829191">
                <a:moveTo>
                  <a:pt x="0" y="0"/>
                </a:moveTo>
                <a:lnTo>
                  <a:pt x="3829190" y="0"/>
                </a:lnTo>
                <a:lnTo>
                  <a:pt x="3829190" y="2163493"/>
                </a:lnTo>
                <a:lnTo>
                  <a:pt x="0" y="2163493"/>
                </a:lnTo>
                <a:lnTo>
                  <a:pt x="0" y="0"/>
                </a:lnTo>
                <a:close/>
              </a:path>
            </a:pathLst>
          </a:custGeom>
          <a:blipFill>
            <a:blip r:embed="rId6"/>
            <a:stretch>
              <a:fillRect l="0" t="0" r="0" b="0"/>
            </a:stretch>
          </a:blipFill>
        </p:spPr>
      </p:sp>
      <p:sp>
        <p:nvSpPr>
          <p:cNvPr name="TextBox 8" id="8"/>
          <p:cNvSpPr txBox="true"/>
          <p:nvPr/>
        </p:nvSpPr>
        <p:spPr>
          <a:xfrm rot="0">
            <a:off x="1611072" y="682614"/>
            <a:ext cx="14937968" cy="1602486"/>
          </a:xfrm>
          <a:prstGeom prst="rect">
            <a:avLst/>
          </a:prstGeom>
        </p:spPr>
        <p:txBody>
          <a:bodyPr anchor="t" rtlCol="false" tIns="0" lIns="0" bIns="0" rIns="0">
            <a:spAutoFit/>
          </a:bodyPr>
          <a:lstStyle/>
          <a:p>
            <a:pPr algn="ctr">
              <a:lnSpc>
                <a:spcPts val="5741"/>
              </a:lnSpc>
            </a:pPr>
            <a:r>
              <a:rPr lang="en-US" b="true" sz="5799">
                <a:solidFill>
                  <a:srgbClr val="FFFFFF"/>
                </a:solidFill>
                <a:latin typeface="Times New Roman Bold"/>
                <a:ea typeface="Times New Roman Bold"/>
                <a:cs typeface="Times New Roman Bold"/>
                <a:sym typeface="Times New Roman Bold"/>
              </a:rPr>
              <a:t>MEET BLOCKSPY: YOUR AI CRIMEBUSTER</a:t>
            </a:r>
          </a:p>
        </p:txBody>
      </p:sp>
      <p:sp>
        <p:nvSpPr>
          <p:cNvPr name="TextBox 9" id="9"/>
          <p:cNvSpPr txBox="true"/>
          <p:nvPr/>
        </p:nvSpPr>
        <p:spPr>
          <a:xfrm rot="0">
            <a:off x="3407323" y="2597092"/>
            <a:ext cx="11473354" cy="1600201"/>
          </a:xfrm>
          <a:prstGeom prst="rect">
            <a:avLst/>
          </a:prstGeom>
        </p:spPr>
        <p:txBody>
          <a:bodyPr anchor="t" rtlCol="false" tIns="0" lIns="0" bIns="0" rIns="0">
            <a:spAutoFit/>
          </a:bodyPr>
          <a:lstStyle/>
          <a:p>
            <a:pPr algn="l">
              <a:lnSpc>
                <a:spcPts val="5599"/>
              </a:lnSpc>
            </a:pPr>
            <a:r>
              <a:rPr lang="en-US" sz="2799" b="true">
                <a:solidFill>
                  <a:srgbClr val="FFFFFF"/>
                </a:solidFill>
                <a:latin typeface="Times New Roman Bold"/>
                <a:ea typeface="Times New Roman Bold"/>
                <a:cs typeface="Times New Roman Bold"/>
                <a:sym typeface="Times New Roman Bold"/>
              </a:rPr>
              <a:t>What is BlockSpy ?</a:t>
            </a:r>
          </a:p>
          <a:p>
            <a:pPr algn="just">
              <a:lnSpc>
                <a:spcPts val="3219"/>
              </a:lnSpc>
              <a:spcBef>
                <a:spcPct val="0"/>
              </a:spcBef>
            </a:pPr>
            <a:r>
              <a:rPr lang="en-US" b="true" sz="2299">
                <a:solidFill>
                  <a:srgbClr val="FFFFFF"/>
                </a:solidFill>
                <a:latin typeface="Times New Roman Bold"/>
                <a:ea typeface="Times New Roman Bold"/>
                <a:cs typeface="Times New Roman Bold"/>
                <a:sym typeface="Times New Roman Bold"/>
              </a:rPr>
              <a:t>           </a:t>
            </a:r>
            <a:r>
              <a:rPr lang="en-US" sz="2299">
                <a:solidFill>
                  <a:srgbClr val="FFFFFF"/>
                </a:solidFill>
                <a:latin typeface="Times New Roman"/>
                <a:ea typeface="Times New Roman"/>
                <a:cs typeface="Times New Roman"/>
                <a:sym typeface="Times New Roman"/>
              </a:rPr>
              <a:t>BlockSpy is a secret AI agent network that represents as a criminal to detect cryptocurrency tax fraud and money laundering patterns before they get successful. </a:t>
            </a:r>
          </a:p>
        </p:txBody>
      </p:sp>
      <p:sp>
        <p:nvSpPr>
          <p:cNvPr name="TextBox 10" id="10"/>
          <p:cNvSpPr txBox="true"/>
          <p:nvPr/>
        </p:nvSpPr>
        <p:spPr>
          <a:xfrm rot="0">
            <a:off x="3407323" y="4561428"/>
            <a:ext cx="7734181" cy="3013075"/>
          </a:xfrm>
          <a:prstGeom prst="rect">
            <a:avLst/>
          </a:prstGeom>
        </p:spPr>
        <p:txBody>
          <a:bodyPr anchor="t" rtlCol="false" tIns="0" lIns="0" bIns="0" rIns="0">
            <a:spAutoFit/>
          </a:bodyPr>
          <a:lstStyle/>
          <a:p>
            <a:pPr algn="l">
              <a:lnSpc>
                <a:spcPts val="5599"/>
              </a:lnSpc>
            </a:pPr>
            <a:r>
              <a:rPr lang="en-US" sz="2799" b="true">
                <a:solidFill>
                  <a:srgbClr val="FFFFFF"/>
                </a:solidFill>
                <a:latin typeface="PT Serif Bold"/>
                <a:ea typeface="PT Serif Bold"/>
                <a:cs typeface="PT Serif Bold"/>
                <a:sym typeface="PT Serif Bold"/>
              </a:rPr>
              <a:t>W</a:t>
            </a:r>
            <a:r>
              <a:rPr lang="en-US" b="true" sz="2799">
                <a:solidFill>
                  <a:srgbClr val="FFFFFF"/>
                </a:solidFill>
                <a:latin typeface="PT Serif Bold"/>
                <a:ea typeface="PT Serif Bold"/>
                <a:cs typeface="PT Serif Bold"/>
                <a:sym typeface="PT Serif Bold"/>
              </a:rPr>
              <a:t>hy it's Better ?</a:t>
            </a:r>
          </a:p>
          <a:p>
            <a:pPr algn="just" marL="496571" indent="-248285" lvl="1">
              <a:lnSpc>
                <a:spcPts val="3565"/>
              </a:lnSpc>
              <a:buAutoNum type="arabicPeriod" startAt="1"/>
            </a:pPr>
            <a:r>
              <a:rPr lang="en-US" sz="2300">
                <a:solidFill>
                  <a:srgbClr val="FFFFFF"/>
                </a:solidFill>
                <a:latin typeface="Times New Roman"/>
                <a:ea typeface="Times New Roman"/>
                <a:cs typeface="Times New Roman"/>
                <a:sym typeface="Times New Roman"/>
              </a:rPr>
              <a:t>Does not wait for criminal activity to occur</a:t>
            </a:r>
          </a:p>
          <a:p>
            <a:pPr algn="just" marL="496571" indent="-248285" lvl="1">
              <a:lnSpc>
                <a:spcPts val="3565"/>
              </a:lnSpc>
              <a:buAutoNum type="arabicPeriod" startAt="1"/>
            </a:pPr>
            <a:r>
              <a:rPr lang="en-US" sz="2300">
                <a:solidFill>
                  <a:srgbClr val="FFFFFF"/>
                </a:solidFill>
                <a:latin typeface="Times New Roman"/>
                <a:ea typeface="Times New Roman"/>
                <a:cs typeface="Times New Roman"/>
                <a:sym typeface="Times New Roman"/>
              </a:rPr>
              <a:t>Not dependent on user installation </a:t>
            </a:r>
          </a:p>
          <a:p>
            <a:pPr algn="just" marL="496571" indent="-248285" lvl="1">
              <a:lnSpc>
                <a:spcPts val="3565"/>
              </a:lnSpc>
              <a:buAutoNum type="arabicPeriod" startAt="1"/>
            </a:pPr>
            <a:r>
              <a:rPr lang="en-US" b="true" sz="2300">
                <a:solidFill>
                  <a:srgbClr val="FFFFFF"/>
                </a:solidFill>
                <a:latin typeface="Times New Roman Bold"/>
                <a:ea typeface="Times New Roman Bold"/>
                <a:cs typeface="Times New Roman Bold"/>
                <a:sym typeface="Times New Roman Bold"/>
              </a:rPr>
              <a:t>U</a:t>
            </a:r>
            <a:r>
              <a:rPr lang="en-US" sz="2300">
                <a:solidFill>
                  <a:srgbClr val="FFFFFF"/>
                </a:solidFill>
                <a:latin typeface="Times New Roman"/>
                <a:ea typeface="Times New Roman"/>
                <a:cs typeface="Times New Roman"/>
                <a:sym typeface="Times New Roman"/>
              </a:rPr>
              <a:t>ses avatars and wallets created by AI </a:t>
            </a:r>
          </a:p>
          <a:p>
            <a:pPr algn="just" marL="496571" indent="-248285" lvl="1">
              <a:lnSpc>
                <a:spcPts val="3565"/>
              </a:lnSpc>
              <a:buAutoNum type="arabicPeriod" startAt="1"/>
            </a:pPr>
            <a:r>
              <a:rPr lang="en-US" sz="2300">
                <a:solidFill>
                  <a:srgbClr val="FFFFFF"/>
                </a:solidFill>
                <a:latin typeface="Times New Roman"/>
                <a:ea typeface="Times New Roman"/>
                <a:cs typeface="Times New Roman"/>
                <a:sym typeface="Times New Roman"/>
              </a:rPr>
              <a:t>Uses secure, encrypted alerts to report only verified threats</a:t>
            </a:r>
          </a:p>
          <a:p>
            <a:pPr algn="ctr">
              <a:lnSpc>
                <a:spcPts val="3919"/>
              </a:lnSpc>
              <a:spcBef>
                <a:spcPct val="0"/>
              </a:spcBef>
            </a:pPr>
          </a:p>
        </p:txBody>
      </p:sp>
      <p:sp>
        <p:nvSpPr>
          <p:cNvPr name="Freeform 11" id="11"/>
          <p:cNvSpPr/>
          <p:nvPr/>
        </p:nvSpPr>
        <p:spPr>
          <a:xfrm flipH="false" flipV="false" rot="0">
            <a:off x="12167650" y="4689064"/>
            <a:ext cx="4632248" cy="4695157"/>
          </a:xfrm>
          <a:custGeom>
            <a:avLst/>
            <a:gdLst/>
            <a:ahLst/>
            <a:cxnLst/>
            <a:rect r="r" b="b" t="t" l="l"/>
            <a:pathLst>
              <a:path h="4695157" w="4632248">
                <a:moveTo>
                  <a:pt x="0" y="0"/>
                </a:moveTo>
                <a:lnTo>
                  <a:pt x="4632248" y="0"/>
                </a:lnTo>
                <a:lnTo>
                  <a:pt x="4632248" y="4695157"/>
                </a:lnTo>
                <a:lnTo>
                  <a:pt x="0" y="4695157"/>
                </a:lnTo>
                <a:lnTo>
                  <a:pt x="0" y="0"/>
                </a:lnTo>
                <a:close/>
              </a:path>
            </a:pathLst>
          </a:custGeom>
          <a:blipFill>
            <a:blip r:embed="rId7"/>
            <a:stretch>
              <a:fillRect l="-742" t="0" r="-742" b="0"/>
            </a:stretch>
          </a:blipFill>
        </p:spPr>
      </p:sp>
      <p:grpSp>
        <p:nvGrpSpPr>
          <p:cNvPr name="Group 12" id="12"/>
          <p:cNvGrpSpPr>
            <a:grpSpLocks noChangeAspect="true"/>
          </p:cNvGrpSpPr>
          <p:nvPr/>
        </p:nvGrpSpPr>
        <p:grpSpPr>
          <a:xfrm rot="0">
            <a:off x="12344648" y="4897516"/>
            <a:ext cx="4278252" cy="4278252"/>
            <a:chOff x="0" y="0"/>
            <a:chExt cx="14840029" cy="14840029"/>
          </a:xfrm>
        </p:grpSpPr>
        <p:sp>
          <p:nvSpPr>
            <p:cNvPr name="Freeform 13" id="1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EBD02"/>
            </a:solidFill>
          </p:spPr>
        </p:sp>
        <p:sp>
          <p:nvSpPr>
            <p:cNvPr name="Freeform 14" id="1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5" id="1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24665" t="0" r="-24665"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4610556" y="151395"/>
            <a:ext cx="9402162" cy="1109980"/>
          </a:xfrm>
          <a:prstGeom prst="rect">
            <a:avLst/>
          </a:prstGeom>
        </p:spPr>
        <p:txBody>
          <a:bodyPr anchor="t" rtlCol="false" tIns="0" lIns="0" bIns="0" rIns="0">
            <a:spAutoFit/>
          </a:bodyPr>
          <a:lstStyle/>
          <a:p>
            <a:pPr algn="l">
              <a:lnSpc>
                <a:spcPts val="8119"/>
              </a:lnSpc>
              <a:spcBef>
                <a:spcPct val="0"/>
              </a:spcBef>
            </a:pPr>
            <a:r>
              <a:rPr lang="en-US" b="true" sz="5799">
                <a:solidFill>
                  <a:srgbClr val="FFFFFF"/>
                </a:solidFill>
                <a:latin typeface="Times New Roman Bold"/>
                <a:ea typeface="Times New Roman Bold"/>
                <a:cs typeface="Times New Roman Bold"/>
                <a:sym typeface="Times New Roman Bold"/>
              </a:rPr>
              <a:t>HOW BLOCKSPY WORKS </a:t>
            </a:r>
          </a:p>
        </p:txBody>
      </p:sp>
      <p:sp>
        <p:nvSpPr>
          <p:cNvPr name="TextBox 4" id="4"/>
          <p:cNvSpPr txBox="true"/>
          <p:nvPr/>
        </p:nvSpPr>
        <p:spPr>
          <a:xfrm rot="0">
            <a:off x="3839101" y="1305367"/>
            <a:ext cx="10609798" cy="538480"/>
          </a:xfrm>
          <a:prstGeom prst="rect">
            <a:avLst/>
          </a:prstGeom>
        </p:spPr>
        <p:txBody>
          <a:bodyPr anchor="t" rtlCol="false" tIns="0" lIns="0" bIns="0" rIns="0">
            <a:spAutoFit/>
          </a:bodyPr>
          <a:lstStyle/>
          <a:p>
            <a:pPr algn="ctr">
              <a:lnSpc>
                <a:spcPts val="3919"/>
              </a:lnSpc>
              <a:spcBef>
                <a:spcPct val="0"/>
              </a:spcBef>
            </a:pPr>
            <a:r>
              <a:rPr lang="en-US" sz="2799" spc="775">
                <a:solidFill>
                  <a:srgbClr val="FEBD02"/>
                </a:solidFill>
                <a:latin typeface="Times New Roman"/>
                <a:ea typeface="Times New Roman"/>
                <a:cs typeface="Times New Roman"/>
                <a:sym typeface="Times New Roman"/>
              </a:rPr>
              <a:t>BEHIND THE BLOCKCHAIN CURTAIN</a:t>
            </a:r>
          </a:p>
        </p:txBody>
      </p:sp>
      <p:sp>
        <p:nvSpPr>
          <p:cNvPr name="TextBox 5" id="5"/>
          <p:cNvSpPr txBox="true"/>
          <p:nvPr/>
        </p:nvSpPr>
        <p:spPr>
          <a:xfrm rot="0">
            <a:off x="3696937" y="5922057"/>
            <a:ext cx="10894125" cy="3079750"/>
          </a:xfrm>
          <a:prstGeom prst="rect">
            <a:avLst/>
          </a:prstGeom>
        </p:spPr>
        <p:txBody>
          <a:bodyPr anchor="t" rtlCol="false" tIns="0" lIns="0" bIns="0" rIns="0">
            <a:spAutoFit/>
          </a:bodyPr>
          <a:lstStyle/>
          <a:p>
            <a:pPr algn="l">
              <a:lnSpc>
                <a:spcPts val="5599"/>
              </a:lnSpc>
            </a:pPr>
            <a:r>
              <a:rPr lang="en-US" sz="2799" b="true">
                <a:solidFill>
                  <a:srgbClr val="FFFFFF"/>
                </a:solidFill>
                <a:latin typeface="Times New Roman Bold"/>
                <a:ea typeface="Times New Roman Bold"/>
                <a:cs typeface="Times New Roman Bold"/>
                <a:sym typeface="Times New Roman Bold"/>
              </a:rPr>
              <a:t>Key Features:</a:t>
            </a:r>
          </a:p>
          <a:p>
            <a:pPr algn="l" marL="496571" indent="-248285" lvl="1">
              <a:lnSpc>
                <a:spcPts val="3565"/>
              </a:lnSpc>
              <a:buAutoNum type="arabicPeriod" startAt="1"/>
            </a:pPr>
            <a:r>
              <a:rPr lang="en-US" b="true" sz="2300">
                <a:solidFill>
                  <a:srgbClr val="FFFFFF"/>
                </a:solidFill>
                <a:latin typeface="Times New Roman Bold"/>
                <a:ea typeface="Times New Roman Bold"/>
                <a:cs typeface="Times New Roman Bold"/>
                <a:sym typeface="Times New Roman Bold"/>
              </a:rPr>
              <a:t>No manual tracing required</a:t>
            </a:r>
            <a:r>
              <a:rPr lang="en-US" sz="2300">
                <a:solidFill>
                  <a:srgbClr val="FFFFFF"/>
                </a:solidFill>
                <a:latin typeface="Times New Roman"/>
                <a:ea typeface="Times New Roman"/>
                <a:cs typeface="Times New Roman"/>
                <a:sym typeface="Times New Roman"/>
              </a:rPr>
              <a:t>  AI tracks the laundering trail autonomously</a:t>
            </a:r>
          </a:p>
          <a:p>
            <a:pPr algn="l" marL="496571" indent="-248285" lvl="1">
              <a:lnSpc>
                <a:spcPts val="3565"/>
              </a:lnSpc>
              <a:buAutoNum type="arabicPeriod" startAt="1"/>
            </a:pPr>
            <a:r>
              <a:rPr lang="en-US" b="true" sz="2300">
                <a:solidFill>
                  <a:srgbClr val="FFFFFF"/>
                </a:solidFill>
                <a:latin typeface="Times New Roman Bold"/>
                <a:ea typeface="Times New Roman Bold"/>
                <a:cs typeface="Times New Roman Bold"/>
                <a:sym typeface="Times New Roman Bold"/>
              </a:rPr>
              <a:t>operates in secret </a:t>
            </a:r>
            <a:r>
              <a:rPr lang="en-US" sz="2300">
                <a:solidFill>
                  <a:srgbClr val="FFFFFF"/>
                </a:solidFill>
                <a:latin typeface="Times New Roman"/>
                <a:ea typeface="Times New Roman"/>
                <a:cs typeface="Times New Roman"/>
                <a:sym typeface="Times New Roman"/>
              </a:rPr>
              <a:t>all public blockchain data is used, and private data is not accessed.</a:t>
            </a:r>
          </a:p>
          <a:p>
            <a:pPr algn="l" marL="496571" indent="-248285" lvl="1">
              <a:lnSpc>
                <a:spcPts val="3565"/>
              </a:lnSpc>
              <a:buAutoNum type="arabicPeriod" startAt="1"/>
            </a:pPr>
            <a:r>
              <a:rPr lang="en-US" sz="2300">
                <a:solidFill>
                  <a:srgbClr val="FFFFFF"/>
                </a:solidFill>
                <a:latin typeface="Times New Roman"/>
                <a:ea typeface="Times New Roman"/>
                <a:cs typeface="Times New Roman"/>
                <a:sym typeface="Times New Roman"/>
              </a:rPr>
              <a:t>Rapid detection before it's too late with real-time threat scoring </a:t>
            </a:r>
          </a:p>
          <a:p>
            <a:pPr algn="l">
              <a:lnSpc>
                <a:spcPts val="3919"/>
              </a:lnSpc>
              <a:spcBef>
                <a:spcPct val="0"/>
              </a:spcBef>
            </a:pPr>
          </a:p>
        </p:txBody>
      </p:sp>
      <p:sp>
        <p:nvSpPr>
          <p:cNvPr name="Freeform 6" id="6"/>
          <p:cNvSpPr/>
          <p:nvPr/>
        </p:nvSpPr>
        <p:spPr>
          <a:xfrm flipH="false" flipV="false" rot="0">
            <a:off x="0" y="3040817"/>
            <a:ext cx="18188739" cy="2331453"/>
          </a:xfrm>
          <a:custGeom>
            <a:avLst/>
            <a:gdLst/>
            <a:ahLst/>
            <a:cxnLst/>
            <a:rect r="r" b="b" t="t" l="l"/>
            <a:pathLst>
              <a:path h="2331453" w="18188739">
                <a:moveTo>
                  <a:pt x="0" y="0"/>
                </a:moveTo>
                <a:lnTo>
                  <a:pt x="18188739" y="0"/>
                </a:lnTo>
                <a:lnTo>
                  <a:pt x="18188739" y="2331453"/>
                </a:lnTo>
                <a:lnTo>
                  <a:pt x="0" y="2331453"/>
                </a:lnTo>
                <a:lnTo>
                  <a:pt x="0" y="0"/>
                </a:lnTo>
                <a:close/>
              </a:path>
            </a:pathLst>
          </a:custGeom>
          <a:blipFill>
            <a:blip r:embed="rId3"/>
            <a:stretch>
              <a:fillRect l="-2750" t="-3911" r="-2750" b="0"/>
            </a:stretch>
          </a:blipFill>
        </p:spPr>
      </p:sp>
      <p:sp>
        <p:nvSpPr>
          <p:cNvPr name="Freeform 7" id="7"/>
          <p:cNvSpPr/>
          <p:nvPr/>
        </p:nvSpPr>
        <p:spPr>
          <a:xfrm flipH="false" flipV="false" rot="0">
            <a:off x="-818105" y="4922997"/>
            <a:ext cx="2963262" cy="2963262"/>
          </a:xfrm>
          <a:custGeom>
            <a:avLst/>
            <a:gdLst/>
            <a:ahLst/>
            <a:cxnLst/>
            <a:rect r="r" b="b" t="t" l="l"/>
            <a:pathLst>
              <a:path h="2963262" w="2963262">
                <a:moveTo>
                  <a:pt x="0" y="0"/>
                </a:moveTo>
                <a:lnTo>
                  <a:pt x="2963261" y="0"/>
                </a:lnTo>
                <a:lnTo>
                  <a:pt x="2963261" y="2963262"/>
                </a:lnTo>
                <a:lnTo>
                  <a:pt x="0" y="296326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391538" y="7606248"/>
            <a:ext cx="2963262" cy="2963262"/>
          </a:xfrm>
          <a:custGeom>
            <a:avLst/>
            <a:gdLst/>
            <a:ahLst/>
            <a:cxnLst/>
            <a:rect r="r" b="b" t="t" l="l"/>
            <a:pathLst>
              <a:path h="2963262" w="2963262">
                <a:moveTo>
                  <a:pt x="0" y="0"/>
                </a:moveTo>
                <a:lnTo>
                  <a:pt x="2963262" y="0"/>
                </a:lnTo>
                <a:lnTo>
                  <a:pt x="2963262" y="2963262"/>
                </a:lnTo>
                <a:lnTo>
                  <a:pt x="0" y="296326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344705" y="-261062"/>
            <a:ext cx="3829191" cy="2163493"/>
          </a:xfrm>
          <a:custGeom>
            <a:avLst/>
            <a:gdLst/>
            <a:ahLst/>
            <a:cxnLst/>
            <a:rect r="r" b="b" t="t" l="l"/>
            <a:pathLst>
              <a:path h="2163493" w="3829191">
                <a:moveTo>
                  <a:pt x="0" y="0"/>
                </a:moveTo>
                <a:lnTo>
                  <a:pt x="3829190" y="0"/>
                </a:lnTo>
                <a:lnTo>
                  <a:pt x="3829190" y="2163493"/>
                </a:lnTo>
                <a:lnTo>
                  <a:pt x="0" y="2163493"/>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673825" y="1401648"/>
            <a:ext cx="8921798" cy="7973857"/>
          </a:xfrm>
          <a:custGeom>
            <a:avLst/>
            <a:gdLst/>
            <a:ahLst/>
            <a:cxnLst/>
            <a:rect r="r" b="b" t="t" l="l"/>
            <a:pathLst>
              <a:path h="7973857" w="8921798">
                <a:moveTo>
                  <a:pt x="0" y="0"/>
                </a:moveTo>
                <a:lnTo>
                  <a:pt x="8921798" y="0"/>
                </a:lnTo>
                <a:lnTo>
                  <a:pt x="8921798" y="7973857"/>
                </a:lnTo>
                <a:lnTo>
                  <a:pt x="0" y="7973857"/>
                </a:lnTo>
                <a:lnTo>
                  <a:pt x="0" y="0"/>
                </a:lnTo>
                <a:close/>
              </a:path>
            </a:pathLst>
          </a:custGeom>
          <a:blipFill>
            <a:blip r:embed="rId3"/>
            <a:stretch>
              <a:fillRect l="0" t="0" r="0" b="0"/>
            </a:stretch>
          </a:blipFill>
        </p:spPr>
      </p:sp>
      <p:sp>
        <p:nvSpPr>
          <p:cNvPr name="TextBox 4" id="4"/>
          <p:cNvSpPr txBox="true"/>
          <p:nvPr/>
        </p:nvSpPr>
        <p:spPr>
          <a:xfrm rot="0">
            <a:off x="1611072" y="-487799"/>
            <a:ext cx="3007377" cy="487799"/>
          </a:xfrm>
          <a:prstGeom prst="rect">
            <a:avLst/>
          </a:prstGeom>
        </p:spPr>
        <p:txBody>
          <a:bodyPr anchor="t" rtlCol="false" tIns="0" lIns="0" bIns="0" rIns="0">
            <a:spAutoFit/>
          </a:bodyPr>
          <a:lstStyle/>
          <a:p>
            <a:pPr algn="ctr">
              <a:lnSpc>
                <a:spcPts val="4085"/>
              </a:lnSpc>
              <a:spcBef>
                <a:spcPct val="0"/>
              </a:spcBef>
            </a:pPr>
            <a:r>
              <a:rPr lang="en-US" sz="2918">
                <a:solidFill>
                  <a:srgbClr val="FFFFFF"/>
                </a:solidFill>
                <a:latin typeface="PT Serif"/>
                <a:ea typeface="PT Serif"/>
                <a:cs typeface="PT Serif"/>
                <a:sym typeface="PT Serif"/>
              </a:rPr>
              <a:t>Wardiere.inc</a:t>
            </a:r>
          </a:p>
        </p:txBody>
      </p:sp>
      <p:sp>
        <p:nvSpPr>
          <p:cNvPr name="TextBox 5" id="5"/>
          <p:cNvSpPr txBox="true"/>
          <p:nvPr/>
        </p:nvSpPr>
        <p:spPr>
          <a:xfrm rot="0">
            <a:off x="390607" y="3358677"/>
            <a:ext cx="8067398" cy="1109980"/>
          </a:xfrm>
          <a:prstGeom prst="rect">
            <a:avLst/>
          </a:prstGeom>
        </p:spPr>
        <p:txBody>
          <a:bodyPr anchor="t" rtlCol="false" tIns="0" lIns="0" bIns="0" rIns="0">
            <a:spAutoFit/>
          </a:bodyPr>
          <a:lstStyle/>
          <a:p>
            <a:pPr algn="l">
              <a:lnSpc>
                <a:spcPts val="8119"/>
              </a:lnSpc>
              <a:spcBef>
                <a:spcPct val="0"/>
              </a:spcBef>
            </a:pPr>
            <a:r>
              <a:rPr lang="en-US" b="true" sz="5799">
                <a:solidFill>
                  <a:srgbClr val="FFFFFF"/>
                </a:solidFill>
                <a:latin typeface="Times New Roman Bold"/>
                <a:ea typeface="Times New Roman Bold"/>
                <a:cs typeface="Times New Roman Bold"/>
                <a:sym typeface="Times New Roman Bold"/>
              </a:rPr>
              <a:t>BEHIND THE SCENES</a:t>
            </a:r>
          </a:p>
        </p:txBody>
      </p:sp>
      <p:sp>
        <p:nvSpPr>
          <p:cNvPr name="TextBox 6" id="6"/>
          <p:cNvSpPr txBox="true"/>
          <p:nvPr/>
        </p:nvSpPr>
        <p:spPr>
          <a:xfrm rot="0">
            <a:off x="549511" y="4739853"/>
            <a:ext cx="7749589" cy="1529080"/>
          </a:xfrm>
          <a:prstGeom prst="rect">
            <a:avLst/>
          </a:prstGeom>
        </p:spPr>
        <p:txBody>
          <a:bodyPr anchor="t" rtlCol="false" tIns="0" lIns="0" bIns="0" rIns="0">
            <a:spAutoFit/>
          </a:bodyPr>
          <a:lstStyle/>
          <a:p>
            <a:pPr algn="ctr">
              <a:lnSpc>
                <a:spcPts val="3919"/>
              </a:lnSpc>
            </a:pPr>
            <a:r>
              <a:rPr lang="en-US" sz="2799" spc="775">
                <a:solidFill>
                  <a:srgbClr val="FEBD02"/>
                </a:solidFill>
                <a:latin typeface="Times New Roman"/>
                <a:ea typeface="Times New Roman"/>
                <a:cs typeface="Times New Roman"/>
                <a:sym typeface="Times New Roman"/>
              </a:rPr>
              <a:t>THE CRYPTO-LAUNDERING DETECTION PROCESS</a:t>
            </a:r>
          </a:p>
          <a:p>
            <a:pPr algn="ctr">
              <a:lnSpc>
                <a:spcPts val="3919"/>
              </a:lnSpc>
              <a:spcBef>
                <a:spcPct val="0"/>
              </a:spcBef>
            </a:pPr>
          </a:p>
        </p:txBody>
      </p:sp>
      <p:sp>
        <p:nvSpPr>
          <p:cNvPr name="TextBox 7" id="7"/>
          <p:cNvSpPr txBox="true"/>
          <p:nvPr/>
        </p:nvSpPr>
        <p:spPr>
          <a:xfrm rot="0">
            <a:off x="12036188" y="4730328"/>
            <a:ext cx="2148203" cy="1168896"/>
          </a:xfrm>
          <a:prstGeom prst="rect">
            <a:avLst/>
          </a:prstGeom>
        </p:spPr>
        <p:txBody>
          <a:bodyPr anchor="t" rtlCol="false" tIns="0" lIns="0" bIns="0" rIns="0">
            <a:spAutoFit/>
          </a:bodyPr>
          <a:lstStyle/>
          <a:p>
            <a:pPr algn="ctr">
              <a:lnSpc>
                <a:spcPts val="4537"/>
              </a:lnSpc>
            </a:pPr>
            <a:r>
              <a:rPr lang="en-US" sz="3240" b="true">
                <a:solidFill>
                  <a:srgbClr val="FFFFFF"/>
                </a:solidFill>
                <a:latin typeface="Times New Roman Medium"/>
                <a:ea typeface="Times New Roman Medium"/>
                <a:cs typeface="Times New Roman Medium"/>
                <a:sym typeface="Times New Roman Medium"/>
              </a:rPr>
              <a:t>BlockSpy</a:t>
            </a:r>
          </a:p>
          <a:p>
            <a:pPr algn="ctr">
              <a:lnSpc>
                <a:spcPts val="4537"/>
              </a:lnSpc>
              <a:spcBef>
                <a:spcPct val="0"/>
              </a:spcBef>
            </a:pPr>
            <a:r>
              <a:rPr lang="en-US" b="true" sz="3240">
                <a:solidFill>
                  <a:srgbClr val="FFFFFF"/>
                </a:solidFill>
                <a:latin typeface="Times New Roman Medium"/>
                <a:ea typeface="Times New Roman Medium"/>
                <a:cs typeface="Times New Roman Medium"/>
                <a:sym typeface="Times New Roman Medium"/>
              </a:rPr>
              <a:t>Process</a:t>
            </a:r>
          </a:p>
        </p:txBody>
      </p:sp>
      <p:sp>
        <p:nvSpPr>
          <p:cNvPr name="Freeform 8" id="8"/>
          <p:cNvSpPr/>
          <p:nvPr/>
        </p:nvSpPr>
        <p:spPr>
          <a:xfrm flipH="false" flipV="false" rot="0">
            <a:off x="15344705" y="-220087"/>
            <a:ext cx="3829191" cy="2163493"/>
          </a:xfrm>
          <a:custGeom>
            <a:avLst/>
            <a:gdLst/>
            <a:ahLst/>
            <a:cxnLst/>
            <a:rect r="r" b="b" t="t" l="l"/>
            <a:pathLst>
              <a:path h="2163493" w="3829191">
                <a:moveTo>
                  <a:pt x="0" y="0"/>
                </a:moveTo>
                <a:lnTo>
                  <a:pt x="3829190" y="0"/>
                </a:lnTo>
                <a:lnTo>
                  <a:pt x="3829190" y="2163492"/>
                </a:lnTo>
                <a:lnTo>
                  <a:pt x="0" y="2163492"/>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344705" y="-236872"/>
            <a:ext cx="3829191" cy="2163493"/>
          </a:xfrm>
          <a:custGeom>
            <a:avLst/>
            <a:gdLst/>
            <a:ahLst/>
            <a:cxnLst/>
            <a:rect r="r" b="b" t="t" l="l"/>
            <a:pathLst>
              <a:path h="2163493" w="3829191">
                <a:moveTo>
                  <a:pt x="0" y="0"/>
                </a:moveTo>
                <a:lnTo>
                  <a:pt x="3829190" y="0"/>
                </a:lnTo>
                <a:lnTo>
                  <a:pt x="3829190" y="2163493"/>
                </a:lnTo>
                <a:lnTo>
                  <a:pt x="0" y="2163493"/>
                </a:lnTo>
                <a:lnTo>
                  <a:pt x="0" y="0"/>
                </a:lnTo>
                <a:close/>
              </a:path>
            </a:pathLst>
          </a:custGeom>
          <a:blipFill>
            <a:blip r:embed="rId3"/>
            <a:stretch>
              <a:fillRect l="0" t="0" r="0" b="0"/>
            </a:stretch>
          </a:blipFill>
        </p:spPr>
      </p:sp>
      <p:sp>
        <p:nvSpPr>
          <p:cNvPr name="Freeform 4" id="4"/>
          <p:cNvSpPr/>
          <p:nvPr/>
        </p:nvSpPr>
        <p:spPr>
          <a:xfrm flipH="false" flipV="false" rot="0">
            <a:off x="4320226" y="6346089"/>
            <a:ext cx="9647549" cy="3435212"/>
          </a:xfrm>
          <a:custGeom>
            <a:avLst/>
            <a:gdLst/>
            <a:ahLst/>
            <a:cxnLst/>
            <a:rect r="r" b="b" t="t" l="l"/>
            <a:pathLst>
              <a:path h="3435212" w="9647549">
                <a:moveTo>
                  <a:pt x="0" y="0"/>
                </a:moveTo>
                <a:lnTo>
                  <a:pt x="9647548" y="0"/>
                </a:lnTo>
                <a:lnTo>
                  <a:pt x="9647548" y="3435212"/>
                </a:lnTo>
                <a:lnTo>
                  <a:pt x="0" y="3435212"/>
                </a:lnTo>
                <a:lnTo>
                  <a:pt x="0" y="0"/>
                </a:lnTo>
                <a:close/>
              </a:path>
            </a:pathLst>
          </a:custGeom>
          <a:blipFill>
            <a:blip r:embed="rId4"/>
            <a:stretch>
              <a:fillRect l="0" t="0" r="0" b="0"/>
            </a:stretch>
          </a:blipFill>
        </p:spPr>
      </p:sp>
      <p:sp>
        <p:nvSpPr>
          <p:cNvPr name="TextBox 5" id="5"/>
          <p:cNvSpPr txBox="true"/>
          <p:nvPr/>
        </p:nvSpPr>
        <p:spPr>
          <a:xfrm rot="0">
            <a:off x="4072525" y="3974512"/>
            <a:ext cx="11018035" cy="1812249"/>
          </a:xfrm>
          <a:prstGeom prst="rect">
            <a:avLst/>
          </a:prstGeom>
        </p:spPr>
        <p:txBody>
          <a:bodyPr anchor="t" rtlCol="false" tIns="0" lIns="0" bIns="0" rIns="0">
            <a:spAutoFit/>
          </a:bodyPr>
          <a:lstStyle/>
          <a:p>
            <a:pPr algn="l" marL="496770" indent="-248385" lvl="1">
              <a:lnSpc>
                <a:spcPts val="3566"/>
              </a:lnSpc>
              <a:buAutoNum type="arabicPeriod" startAt="1"/>
            </a:pPr>
            <a:r>
              <a:rPr lang="en-US" b="true" sz="2300">
                <a:solidFill>
                  <a:srgbClr val="FFFFFF"/>
                </a:solidFill>
                <a:latin typeface="Times New Roman Medium"/>
                <a:ea typeface="Times New Roman Medium"/>
                <a:cs typeface="Times New Roman Medium"/>
                <a:sym typeface="Times New Roman Medium"/>
              </a:rPr>
              <a:t>actions that take place within the criminal network rather than outside of it</a:t>
            </a:r>
          </a:p>
          <a:p>
            <a:pPr algn="l" marL="496770" indent="-248385" lvl="1">
              <a:lnSpc>
                <a:spcPts val="3566"/>
              </a:lnSpc>
              <a:buAutoNum type="arabicPeriod" startAt="1"/>
            </a:pPr>
            <a:r>
              <a:rPr lang="en-US" b="true" sz="2300">
                <a:solidFill>
                  <a:srgbClr val="FFFFFF"/>
                </a:solidFill>
                <a:latin typeface="Times New Roman Medium"/>
                <a:ea typeface="Times New Roman Medium"/>
                <a:cs typeface="Times New Roman Medium"/>
                <a:sym typeface="Times New Roman Medium"/>
              </a:rPr>
              <a:t>The first to detect fraud using LLMs, blockchain, and cyber intelligence</a:t>
            </a:r>
          </a:p>
          <a:p>
            <a:pPr algn="l" marL="496770" indent="-248385" lvl="1">
              <a:lnSpc>
                <a:spcPts val="3566"/>
              </a:lnSpc>
              <a:buAutoNum type="arabicPeriod" startAt="1"/>
            </a:pPr>
            <a:r>
              <a:rPr lang="en-US" b="true" sz="2300">
                <a:solidFill>
                  <a:srgbClr val="FFFFFF"/>
                </a:solidFill>
                <a:latin typeface="Times New Roman Medium"/>
                <a:ea typeface="Times New Roman Medium"/>
                <a:cs typeface="Times New Roman Medium"/>
                <a:sym typeface="Times New Roman Medium"/>
              </a:rPr>
              <a:t>It is self-embedded and independent of user behavior or login</a:t>
            </a:r>
          </a:p>
          <a:p>
            <a:pPr algn="l" marL="496770" indent="-248385" lvl="1">
              <a:lnSpc>
                <a:spcPts val="3566"/>
              </a:lnSpc>
              <a:buAutoNum type="arabicPeriod" startAt="1"/>
            </a:pPr>
            <a:r>
              <a:rPr lang="en-US" b="true" sz="2300">
                <a:solidFill>
                  <a:srgbClr val="FFFFFF"/>
                </a:solidFill>
                <a:latin typeface="Times New Roman Medium"/>
                <a:ea typeface="Times New Roman Medium"/>
                <a:cs typeface="Times New Roman Medium"/>
                <a:sym typeface="Times New Roman Medium"/>
              </a:rPr>
              <a:t>uses AI-bots and real-time wallet graph analysis on the dark web</a:t>
            </a:r>
          </a:p>
        </p:txBody>
      </p:sp>
      <p:sp>
        <p:nvSpPr>
          <p:cNvPr name="TextBox 6" id="6"/>
          <p:cNvSpPr txBox="true"/>
          <p:nvPr/>
        </p:nvSpPr>
        <p:spPr>
          <a:xfrm rot="0">
            <a:off x="3197440" y="390925"/>
            <a:ext cx="11893120" cy="2138680"/>
          </a:xfrm>
          <a:prstGeom prst="rect">
            <a:avLst/>
          </a:prstGeom>
        </p:spPr>
        <p:txBody>
          <a:bodyPr anchor="t" rtlCol="false" tIns="0" lIns="0" bIns="0" rIns="0">
            <a:spAutoFit/>
          </a:bodyPr>
          <a:lstStyle/>
          <a:p>
            <a:pPr algn="ctr">
              <a:lnSpc>
                <a:spcPts val="8119"/>
              </a:lnSpc>
              <a:spcBef>
                <a:spcPct val="0"/>
              </a:spcBef>
            </a:pPr>
            <a:r>
              <a:rPr lang="en-US" b="true" sz="5799">
                <a:solidFill>
                  <a:srgbClr val="FFFFFF"/>
                </a:solidFill>
                <a:latin typeface="Times New Roman Bold"/>
                <a:ea typeface="Times New Roman Bold"/>
                <a:cs typeface="Times New Roman Bold"/>
                <a:sym typeface="Times New Roman Bold"/>
              </a:rPr>
              <a:t>  BUILT DIFFERENT. BECAUSE WE HAD TO.</a:t>
            </a:r>
          </a:p>
        </p:txBody>
      </p:sp>
      <p:sp>
        <p:nvSpPr>
          <p:cNvPr name="TextBox 7" id="7"/>
          <p:cNvSpPr txBox="true"/>
          <p:nvPr/>
        </p:nvSpPr>
        <p:spPr>
          <a:xfrm rot="0">
            <a:off x="2929035" y="2662523"/>
            <a:ext cx="12429930" cy="538480"/>
          </a:xfrm>
          <a:prstGeom prst="rect">
            <a:avLst/>
          </a:prstGeom>
        </p:spPr>
        <p:txBody>
          <a:bodyPr anchor="t" rtlCol="false" tIns="0" lIns="0" bIns="0" rIns="0">
            <a:spAutoFit/>
          </a:bodyPr>
          <a:lstStyle/>
          <a:p>
            <a:pPr algn="ctr">
              <a:lnSpc>
                <a:spcPts val="3919"/>
              </a:lnSpc>
              <a:spcBef>
                <a:spcPct val="0"/>
              </a:spcBef>
            </a:pPr>
            <a:r>
              <a:rPr lang="en-US" b="true" sz="2799" spc="775">
                <a:solidFill>
                  <a:srgbClr val="FEBD02"/>
                </a:solidFill>
                <a:latin typeface="Times New Roman Medium"/>
                <a:ea typeface="Times New Roman Medium"/>
                <a:cs typeface="Times New Roman Medium"/>
                <a:sym typeface="Times New Roman Medium"/>
              </a:rPr>
              <a:t>INNOVATION &amp; UNIQUENESS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745294" y="1609781"/>
            <a:ext cx="1522579" cy="465697"/>
            <a:chOff x="0" y="0"/>
            <a:chExt cx="337161" cy="103124"/>
          </a:xfrm>
        </p:grpSpPr>
        <p:sp>
          <p:nvSpPr>
            <p:cNvPr name="Freeform 4" id="4"/>
            <p:cNvSpPr/>
            <p:nvPr/>
          </p:nvSpPr>
          <p:spPr>
            <a:xfrm flipH="false" flipV="false" rot="0">
              <a:off x="0" y="0"/>
              <a:ext cx="337161" cy="103124"/>
            </a:xfrm>
            <a:custGeom>
              <a:avLst/>
              <a:gdLst/>
              <a:ahLst/>
              <a:cxnLst/>
              <a:rect r="r" b="b" t="t" l="l"/>
              <a:pathLst>
                <a:path h="103124" w="337161">
                  <a:moveTo>
                    <a:pt x="51562" y="0"/>
                  </a:moveTo>
                  <a:lnTo>
                    <a:pt x="285599" y="0"/>
                  </a:lnTo>
                  <a:cubicBezTo>
                    <a:pt x="299274" y="0"/>
                    <a:pt x="312389" y="5432"/>
                    <a:pt x="322059" y="15102"/>
                  </a:cubicBezTo>
                  <a:cubicBezTo>
                    <a:pt x="331728" y="24772"/>
                    <a:pt x="337161" y="37887"/>
                    <a:pt x="337161" y="51562"/>
                  </a:cubicBezTo>
                  <a:lnTo>
                    <a:pt x="337161" y="51562"/>
                  </a:lnTo>
                  <a:cubicBezTo>
                    <a:pt x="337161" y="80039"/>
                    <a:pt x="314076" y="103124"/>
                    <a:pt x="285599" y="103124"/>
                  </a:cubicBezTo>
                  <a:lnTo>
                    <a:pt x="51562" y="103124"/>
                  </a:lnTo>
                  <a:cubicBezTo>
                    <a:pt x="23085" y="103124"/>
                    <a:pt x="0" y="80039"/>
                    <a:pt x="0" y="51562"/>
                  </a:cubicBezTo>
                  <a:lnTo>
                    <a:pt x="0" y="51562"/>
                  </a:lnTo>
                  <a:cubicBezTo>
                    <a:pt x="0" y="23085"/>
                    <a:pt x="23085" y="0"/>
                    <a:pt x="51562" y="0"/>
                  </a:cubicBezTo>
                  <a:close/>
                </a:path>
              </a:pathLst>
            </a:custGeom>
            <a:solidFill>
              <a:srgbClr val="FFD131"/>
            </a:solidFill>
          </p:spPr>
        </p:sp>
        <p:sp>
          <p:nvSpPr>
            <p:cNvPr name="TextBox 5" id="5"/>
            <p:cNvSpPr txBox="true"/>
            <p:nvPr/>
          </p:nvSpPr>
          <p:spPr>
            <a:xfrm>
              <a:off x="0" y="-76200"/>
              <a:ext cx="337161" cy="179324"/>
            </a:xfrm>
            <a:prstGeom prst="rect">
              <a:avLst/>
            </a:prstGeom>
          </p:spPr>
          <p:txBody>
            <a:bodyPr anchor="ctr" rtlCol="false" tIns="36102" lIns="36102" bIns="36102" rIns="36102"/>
            <a:lstStyle/>
            <a:p>
              <a:pPr algn="ctr">
                <a:lnSpc>
                  <a:spcPts val="2981"/>
                </a:lnSpc>
              </a:pPr>
              <a:r>
                <a:rPr lang="en-US" b="true" sz="2129">
                  <a:solidFill>
                    <a:srgbClr val="000000"/>
                  </a:solidFill>
                  <a:latin typeface="Times New Roman Bold"/>
                  <a:ea typeface="Times New Roman Bold"/>
                  <a:cs typeface="Times New Roman Bold"/>
                  <a:sym typeface="Times New Roman Bold"/>
                </a:rPr>
                <a:t>Start</a:t>
              </a:r>
            </a:p>
          </p:txBody>
        </p:sp>
      </p:grpSp>
      <p:grpSp>
        <p:nvGrpSpPr>
          <p:cNvPr name="Group 6" id="6"/>
          <p:cNvGrpSpPr/>
          <p:nvPr/>
        </p:nvGrpSpPr>
        <p:grpSpPr>
          <a:xfrm rot="0">
            <a:off x="13777248" y="4556134"/>
            <a:ext cx="1247858" cy="462139"/>
            <a:chOff x="0" y="0"/>
            <a:chExt cx="276326" cy="102336"/>
          </a:xfrm>
        </p:grpSpPr>
        <p:sp>
          <p:nvSpPr>
            <p:cNvPr name="Freeform 7" id="7"/>
            <p:cNvSpPr/>
            <p:nvPr/>
          </p:nvSpPr>
          <p:spPr>
            <a:xfrm flipH="false" flipV="false" rot="0">
              <a:off x="0" y="0"/>
              <a:ext cx="276326" cy="102336"/>
            </a:xfrm>
            <a:custGeom>
              <a:avLst/>
              <a:gdLst/>
              <a:ahLst/>
              <a:cxnLst/>
              <a:rect r="r" b="b" t="t" l="l"/>
              <a:pathLst>
                <a:path h="102336" w="276326">
                  <a:moveTo>
                    <a:pt x="51168" y="0"/>
                  </a:moveTo>
                  <a:lnTo>
                    <a:pt x="225158" y="0"/>
                  </a:lnTo>
                  <a:cubicBezTo>
                    <a:pt x="238729" y="0"/>
                    <a:pt x="251744" y="5391"/>
                    <a:pt x="261340" y="14987"/>
                  </a:cubicBezTo>
                  <a:cubicBezTo>
                    <a:pt x="270936" y="24583"/>
                    <a:pt x="276326" y="37598"/>
                    <a:pt x="276326" y="51168"/>
                  </a:cubicBezTo>
                  <a:lnTo>
                    <a:pt x="276326" y="51168"/>
                  </a:lnTo>
                  <a:cubicBezTo>
                    <a:pt x="276326" y="79428"/>
                    <a:pt x="253418" y="102336"/>
                    <a:pt x="225158" y="102336"/>
                  </a:cubicBezTo>
                  <a:lnTo>
                    <a:pt x="51168" y="102336"/>
                  </a:lnTo>
                  <a:cubicBezTo>
                    <a:pt x="37598" y="102336"/>
                    <a:pt x="24583" y="96945"/>
                    <a:pt x="14987" y="87350"/>
                  </a:cubicBezTo>
                  <a:cubicBezTo>
                    <a:pt x="5391" y="77754"/>
                    <a:pt x="0" y="64739"/>
                    <a:pt x="0" y="51168"/>
                  </a:cubicBezTo>
                  <a:lnTo>
                    <a:pt x="0" y="51168"/>
                  </a:lnTo>
                  <a:cubicBezTo>
                    <a:pt x="0" y="37598"/>
                    <a:pt x="5391" y="24583"/>
                    <a:pt x="14987" y="14987"/>
                  </a:cubicBezTo>
                  <a:cubicBezTo>
                    <a:pt x="24583" y="5391"/>
                    <a:pt x="37598" y="0"/>
                    <a:pt x="51168" y="0"/>
                  </a:cubicBezTo>
                  <a:close/>
                </a:path>
              </a:pathLst>
            </a:custGeom>
            <a:solidFill>
              <a:srgbClr val="FFD131"/>
            </a:solidFill>
          </p:spPr>
        </p:sp>
        <p:sp>
          <p:nvSpPr>
            <p:cNvPr name="TextBox 8" id="8"/>
            <p:cNvSpPr txBox="true"/>
            <p:nvPr/>
          </p:nvSpPr>
          <p:spPr>
            <a:xfrm>
              <a:off x="0" y="-76200"/>
              <a:ext cx="276326" cy="178536"/>
            </a:xfrm>
            <a:prstGeom prst="rect">
              <a:avLst/>
            </a:prstGeom>
          </p:spPr>
          <p:txBody>
            <a:bodyPr anchor="ctr" rtlCol="false" tIns="36102" lIns="36102" bIns="36102" rIns="36102"/>
            <a:lstStyle/>
            <a:p>
              <a:pPr algn="ctr">
                <a:lnSpc>
                  <a:spcPts val="2981"/>
                </a:lnSpc>
              </a:pPr>
              <a:r>
                <a:rPr lang="en-US" b="true" sz="2129">
                  <a:solidFill>
                    <a:srgbClr val="000000"/>
                  </a:solidFill>
                  <a:latin typeface="Times New Roman Bold"/>
                  <a:ea typeface="Times New Roman Bold"/>
                  <a:cs typeface="Times New Roman Bold"/>
                  <a:sym typeface="Times New Roman Bold"/>
                </a:rPr>
                <a:t>Finish</a:t>
              </a:r>
            </a:p>
          </p:txBody>
        </p:sp>
      </p:grpSp>
      <p:grpSp>
        <p:nvGrpSpPr>
          <p:cNvPr name="Group 9" id="9"/>
          <p:cNvGrpSpPr/>
          <p:nvPr/>
        </p:nvGrpSpPr>
        <p:grpSpPr>
          <a:xfrm rot="0">
            <a:off x="1623186" y="3016899"/>
            <a:ext cx="1766796" cy="733490"/>
            <a:chOff x="0" y="0"/>
            <a:chExt cx="391240" cy="162425"/>
          </a:xfrm>
        </p:grpSpPr>
        <p:sp>
          <p:nvSpPr>
            <p:cNvPr name="Freeform 10" id="10"/>
            <p:cNvSpPr/>
            <p:nvPr/>
          </p:nvSpPr>
          <p:spPr>
            <a:xfrm flipH="false" flipV="false" rot="0">
              <a:off x="0" y="0"/>
              <a:ext cx="391240" cy="162425"/>
            </a:xfrm>
            <a:custGeom>
              <a:avLst/>
              <a:gdLst/>
              <a:ahLst/>
              <a:cxnLst/>
              <a:rect r="r" b="b" t="t" l="l"/>
              <a:pathLst>
                <a:path h="162425" w="391240">
                  <a:moveTo>
                    <a:pt x="0" y="0"/>
                  </a:moveTo>
                  <a:lnTo>
                    <a:pt x="391240" y="0"/>
                  </a:lnTo>
                  <a:lnTo>
                    <a:pt x="391240" y="162425"/>
                  </a:lnTo>
                  <a:lnTo>
                    <a:pt x="0" y="162425"/>
                  </a:lnTo>
                  <a:close/>
                </a:path>
              </a:pathLst>
            </a:custGeom>
            <a:solidFill>
              <a:srgbClr val="FAD389"/>
            </a:solidFill>
          </p:spPr>
        </p:sp>
        <p:sp>
          <p:nvSpPr>
            <p:cNvPr name="TextBox 11" id="11"/>
            <p:cNvSpPr txBox="true"/>
            <p:nvPr/>
          </p:nvSpPr>
          <p:spPr>
            <a:xfrm>
              <a:off x="0" y="-66675"/>
              <a:ext cx="391240" cy="229100"/>
            </a:xfrm>
            <a:prstGeom prst="rect">
              <a:avLst/>
            </a:prstGeom>
          </p:spPr>
          <p:txBody>
            <a:bodyPr anchor="ctr" rtlCol="false" tIns="36102" lIns="36102" bIns="36102" rIns="36102"/>
            <a:lstStyle/>
            <a:p>
              <a:pPr algn="ctr">
                <a:lnSpc>
                  <a:spcPts val="2583"/>
                </a:lnSpc>
              </a:pPr>
              <a:r>
                <a:rPr lang="en-US" sz="1845">
                  <a:solidFill>
                    <a:srgbClr val="000000"/>
                  </a:solidFill>
                  <a:latin typeface="Times New Roman"/>
                  <a:ea typeface="Times New Roman"/>
                  <a:cs typeface="Times New Roman"/>
                  <a:sym typeface="Times New Roman"/>
                </a:rPr>
                <a:t>AI Personas  </a:t>
              </a:r>
            </a:p>
            <a:p>
              <a:pPr algn="ctr">
                <a:lnSpc>
                  <a:spcPts val="2583"/>
                </a:lnSpc>
              </a:pPr>
              <a:r>
                <a:rPr lang="en-US" sz="1845">
                  <a:solidFill>
                    <a:srgbClr val="000000"/>
                  </a:solidFill>
                  <a:latin typeface="Times New Roman"/>
                  <a:ea typeface="Times New Roman"/>
                  <a:cs typeface="Times New Roman"/>
                  <a:sym typeface="Times New Roman"/>
                </a:rPr>
                <a:t>(Fake Wallets)</a:t>
              </a:r>
            </a:p>
          </p:txBody>
        </p:sp>
      </p:grpSp>
      <p:grpSp>
        <p:nvGrpSpPr>
          <p:cNvPr name="Group 12" id="12"/>
          <p:cNvGrpSpPr/>
          <p:nvPr/>
        </p:nvGrpSpPr>
        <p:grpSpPr>
          <a:xfrm rot="0">
            <a:off x="4394622" y="3178824"/>
            <a:ext cx="1343572" cy="409640"/>
            <a:chOff x="0" y="0"/>
            <a:chExt cx="297521" cy="90711"/>
          </a:xfrm>
        </p:grpSpPr>
        <p:sp>
          <p:nvSpPr>
            <p:cNvPr name="Freeform 13" id="13"/>
            <p:cNvSpPr/>
            <p:nvPr/>
          </p:nvSpPr>
          <p:spPr>
            <a:xfrm flipH="false" flipV="false" rot="0">
              <a:off x="0" y="0"/>
              <a:ext cx="297521" cy="90711"/>
            </a:xfrm>
            <a:custGeom>
              <a:avLst/>
              <a:gdLst/>
              <a:ahLst/>
              <a:cxnLst/>
              <a:rect r="r" b="b" t="t" l="l"/>
              <a:pathLst>
                <a:path h="90711" w="297521">
                  <a:moveTo>
                    <a:pt x="0" y="0"/>
                  </a:moveTo>
                  <a:lnTo>
                    <a:pt x="297521" y="0"/>
                  </a:lnTo>
                  <a:lnTo>
                    <a:pt x="297521" y="90711"/>
                  </a:lnTo>
                  <a:lnTo>
                    <a:pt x="0" y="90711"/>
                  </a:lnTo>
                  <a:close/>
                </a:path>
              </a:pathLst>
            </a:custGeom>
            <a:solidFill>
              <a:srgbClr val="FAD389"/>
            </a:solidFill>
          </p:spPr>
        </p:sp>
        <p:sp>
          <p:nvSpPr>
            <p:cNvPr name="TextBox 14" id="14"/>
            <p:cNvSpPr txBox="true"/>
            <p:nvPr/>
          </p:nvSpPr>
          <p:spPr>
            <a:xfrm>
              <a:off x="0" y="-66675"/>
              <a:ext cx="297521" cy="157386"/>
            </a:xfrm>
            <a:prstGeom prst="rect">
              <a:avLst/>
            </a:prstGeom>
          </p:spPr>
          <p:txBody>
            <a:bodyPr anchor="ctr" rtlCol="false" tIns="36102" lIns="36102" bIns="36102" rIns="36102"/>
            <a:lstStyle/>
            <a:p>
              <a:pPr algn="ctr">
                <a:lnSpc>
                  <a:spcPts val="2583"/>
                </a:lnSpc>
              </a:pPr>
              <a:r>
                <a:rPr lang="en-US" sz="1845">
                  <a:solidFill>
                    <a:srgbClr val="000000"/>
                  </a:solidFill>
                  <a:latin typeface="Times New Roman"/>
                  <a:ea typeface="Times New Roman"/>
                  <a:cs typeface="Times New Roman"/>
                  <a:sym typeface="Times New Roman"/>
                </a:rPr>
                <a:t>NLP Bots</a:t>
              </a:r>
            </a:p>
          </p:txBody>
        </p:sp>
      </p:grpSp>
      <p:sp>
        <p:nvSpPr>
          <p:cNvPr name="AutoShape 15" id="15"/>
          <p:cNvSpPr/>
          <p:nvPr/>
        </p:nvSpPr>
        <p:spPr>
          <a:xfrm>
            <a:off x="3389982" y="3383644"/>
            <a:ext cx="1004641" cy="0"/>
          </a:xfrm>
          <a:prstGeom prst="line">
            <a:avLst/>
          </a:prstGeom>
          <a:ln cap="flat" w="104775">
            <a:solidFill>
              <a:srgbClr val="FF914D"/>
            </a:solidFill>
            <a:prstDash val="solid"/>
            <a:headEnd type="none" len="sm" w="sm"/>
            <a:tailEnd type="arrow" len="sm" w="med"/>
          </a:ln>
        </p:spPr>
      </p:sp>
      <p:grpSp>
        <p:nvGrpSpPr>
          <p:cNvPr name="Group 16" id="16"/>
          <p:cNvGrpSpPr/>
          <p:nvPr/>
        </p:nvGrpSpPr>
        <p:grpSpPr>
          <a:xfrm rot="0">
            <a:off x="6740340" y="3016899"/>
            <a:ext cx="1803284" cy="733490"/>
            <a:chOff x="0" y="0"/>
            <a:chExt cx="399320" cy="162425"/>
          </a:xfrm>
        </p:grpSpPr>
        <p:sp>
          <p:nvSpPr>
            <p:cNvPr name="Freeform 17" id="17"/>
            <p:cNvSpPr/>
            <p:nvPr/>
          </p:nvSpPr>
          <p:spPr>
            <a:xfrm flipH="false" flipV="false" rot="0">
              <a:off x="0" y="0"/>
              <a:ext cx="399320" cy="162425"/>
            </a:xfrm>
            <a:custGeom>
              <a:avLst/>
              <a:gdLst/>
              <a:ahLst/>
              <a:cxnLst/>
              <a:rect r="r" b="b" t="t" l="l"/>
              <a:pathLst>
                <a:path h="162425" w="399320">
                  <a:moveTo>
                    <a:pt x="0" y="0"/>
                  </a:moveTo>
                  <a:lnTo>
                    <a:pt x="399320" y="0"/>
                  </a:lnTo>
                  <a:lnTo>
                    <a:pt x="399320" y="162425"/>
                  </a:lnTo>
                  <a:lnTo>
                    <a:pt x="0" y="162425"/>
                  </a:lnTo>
                  <a:close/>
                </a:path>
              </a:pathLst>
            </a:custGeom>
            <a:solidFill>
              <a:srgbClr val="FAD389"/>
            </a:solidFill>
          </p:spPr>
        </p:sp>
        <p:sp>
          <p:nvSpPr>
            <p:cNvPr name="TextBox 18" id="18"/>
            <p:cNvSpPr txBox="true"/>
            <p:nvPr/>
          </p:nvSpPr>
          <p:spPr>
            <a:xfrm>
              <a:off x="0" y="-66675"/>
              <a:ext cx="399320" cy="229100"/>
            </a:xfrm>
            <a:prstGeom prst="rect">
              <a:avLst/>
            </a:prstGeom>
          </p:spPr>
          <p:txBody>
            <a:bodyPr anchor="ctr" rtlCol="false" tIns="36102" lIns="36102" bIns="36102" rIns="36102"/>
            <a:lstStyle/>
            <a:p>
              <a:pPr algn="ctr">
                <a:lnSpc>
                  <a:spcPts val="2583"/>
                </a:lnSpc>
              </a:pPr>
              <a:r>
                <a:rPr lang="en-US" sz="1845">
                  <a:solidFill>
                    <a:srgbClr val="000000"/>
                  </a:solidFill>
                  <a:latin typeface="Times New Roman"/>
                  <a:ea typeface="Times New Roman"/>
                  <a:cs typeface="Times New Roman"/>
                  <a:sym typeface="Times New Roman"/>
                </a:rPr>
                <a:t>Honeypot Smart</a:t>
              </a:r>
            </a:p>
            <a:p>
              <a:pPr algn="ctr">
                <a:lnSpc>
                  <a:spcPts val="2583"/>
                </a:lnSpc>
              </a:pPr>
              <a:r>
                <a:rPr lang="en-US" sz="1845">
                  <a:solidFill>
                    <a:srgbClr val="000000"/>
                  </a:solidFill>
                  <a:latin typeface="Times New Roman"/>
                  <a:ea typeface="Times New Roman"/>
                  <a:cs typeface="Times New Roman"/>
                  <a:sym typeface="Times New Roman"/>
                </a:rPr>
                <a:t>Contracts (NFT)</a:t>
              </a:r>
            </a:p>
          </p:txBody>
        </p:sp>
      </p:grpSp>
      <p:sp>
        <p:nvSpPr>
          <p:cNvPr name="AutoShape 19" id="19"/>
          <p:cNvSpPr/>
          <p:nvPr/>
        </p:nvSpPr>
        <p:spPr>
          <a:xfrm flipV="true">
            <a:off x="5738195" y="3383644"/>
            <a:ext cx="1002145" cy="0"/>
          </a:xfrm>
          <a:prstGeom prst="line">
            <a:avLst/>
          </a:prstGeom>
          <a:ln cap="flat" w="104775">
            <a:solidFill>
              <a:srgbClr val="FF914D"/>
            </a:solidFill>
            <a:prstDash val="solid"/>
            <a:headEnd type="none" len="sm" w="sm"/>
            <a:tailEnd type="arrow" len="sm" w="med"/>
          </a:ln>
        </p:spPr>
      </p:sp>
      <p:grpSp>
        <p:nvGrpSpPr>
          <p:cNvPr name="Group 20" id="20"/>
          <p:cNvGrpSpPr/>
          <p:nvPr/>
        </p:nvGrpSpPr>
        <p:grpSpPr>
          <a:xfrm rot="0">
            <a:off x="4025709" y="4556134"/>
            <a:ext cx="2081400" cy="733490"/>
            <a:chOff x="0" y="0"/>
            <a:chExt cx="460906" cy="162425"/>
          </a:xfrm>
        </p:grpSpPr>
        <p:sp>
          <p:nvSpPr>
            <p:cNvPr name="Freeform 21" id="21"/>
            <p:cNvSpPr/>
            <p:nvPr/>
          </p:nvSpPr>
          <p:spPr>
            <a:xfrm flipH="false" flipV="false" rot="0">
              <a:off x="0" y="0"/>
              <a:ext cx="460906" cy="162425"/>
            </a:xfrm>
            <a:custGeom>
              <a:avLst/>
              <a:gdLst/>
              <a:ahLst/>
              <a:cxnLst/>
              <a:rect r="r" b="b" t="t" l="l"/>
              <a:pathLst>
                <a:path h="162425" w="460906">
                  <a:moveTo>
                    <a:pt x="0" y="0"/>
                  </a:moveTo>
                  <a:lnTo>
                    <a:pt x="460906" y="0"/>
                  </a:lnTo>
                  <a:lnTo>
                    <a:pt x="460906" y="162425"/>
                  </a:lnTo>
                  <a:lnTo>
                    <a:pt x="0" y="162425"/>
                  </a:lnTo>
                  <a:close/>
                </a:path>
              </a:pathLst>
            </a:custGeom>
            <a:solidFill>
              <a:srgbClr val="FAD389"/>
            </a:solidFill>
          </p:spPr>
        </p:sp>
        <p:sp>
          <p:nvSpPr>
            <p:cNvPr name="TextBox 22" id="22"/>
            <p:cNvSpPr txBox="true"/>
            <p:nvPr/>
          </p:nvSpPr>
          <p:spPr>
            <a:xfrm>
              <a:off x="0" y="-66675"/>
              <a:ext cx="460906" cy="229100"/>
            </a:xfrm>
            <a:prstGeom prst="rect">
              <a:avLst/>
            </a:prstGeom>
          </p:spPr>
          <p:txBody>
            <a:bodyPr anchor="ctr" rtlCol="false" tIns="36102" lIns="36102" bIns="36102" rIns="36102"/>
            <a:lstStyle/>
            <a:p>
              <a:pPr algn="ctr">
                <a:lnSpc>
                  <a:spcPts val="2583"/>
                </a:lnSpc>
              </a:pPr>
              <a:r>
                <a:rPr lang="en-US" sz="1845">
                  <a:solidFill>
                    <a:srgbClr val="000000"/>
                  </a:solidFill>
                  <a:latin typeface="Times New Roman"/>
                  <a:ea typeface="Times New Roman"/>
                  <a:cs typeface="Times New Roman"/>
                  <a:sym typeface="Times New Roman"/>
                </a:rPr>
                <a:t>External Forums</a:t>
              </a:r>
            </a:p>
            <a:p>
              <a:pPr algn="ctr">
                <a:lnSpc>
                  <a:spcPts val="2583"/>
                </a:lnSpc>
              </a:pPr>
              <a:r>
                <a:rPr lang="en-US" sz="1845">
                  <a:solidFill>
                    <a:srgbClr val="000000"/>
                  </a:solidFill>
                  <a:latin typeface="Times New Roman"/>
                  <a:ea typeface="Times New Roman"/>
                  <a:cs typeface="Times New Roman"/>
                  <a:sym typeface="Times New Roman"/>
                </a:rPr>
                <a:t>Telegram/Reddit </a:t>
              </a:r>
            </a:p>
          </p:txBody>
        </p:sp>
      </p:grpSp>
      <p:sp>
        <p:nvSpPr>
          <p:cNvPr name="AutoShape 23" id="23"/>
          <p:cNvSpPr/>
          <p:nvPr/>
        </p:nvSpPr>
        <p:spPr>
          <a:xfrm>
            <a:off x="5066408" y="3588464"/>
            <a:ext cx="0" cy="967670"/>
          </a:xfrm>
          <a:prstGeom prst="line">
            <a:avLst/>
          </a:prstGeom>
          <a:ln cap="flat" w="104775">
            <a:solidFill>
              <a:srgbClr val="FF914D"/>
            </a:solidFill>
            <a:prstDash val="solid"/>
            <a:headEnd type="none" len="sm" w="sm"/>
            <a:tailEnd type="arrow" len="sm" w="med"/>
          </a:ln>
        </p:spPr>
      </p:sp>
      <p:grpSp>
        <p:nvGrpSpPr>
          <p:cNvPr name="Group 24" id="24"/>
          <p:cNvGrpSpPr/>
          <p:nvPr/>
        </p:nvGrpSpPr>
        <p:grpSpPr>
          <a:xfrm rot="0">
            <a:off x="9441370" y="3016899"/>
            <a:ext cx="2364947" cy="733490"/>
            <a:chOff x="0" y="0"/>
            <a:chExt cx="523695" cy="162425"/>
          </a:xfrm>
        </p:grpSpPr>
        <p:sp>
          <p:nvSpPr>
            <p:cNvPr name="Freeform 25" id="25"/>
            <p:cNvSpPr/>
            <p:nvPr/>
          </p:nvSpPr>
          <p:spPr>
            <a:xfrm flipH="false" flipV="false" rot="0">
              <a:off x="0" y="0"/>
              <a:ext cx="523695" cy="162425"/>
            </a:xfrm>
            <a:custGeom>
              <a:avLst/>
              <a:gdLst/>
              <a:ahLst/>
              <a:cxnLst/>
              <a:rect r="r" b="b" t="t" l="l"/>
              <a:pathLst>
                <a:path h="162425" w="523695">
                  <a:moveTo>
                    <a:pt x="0" y="0"/>
                  </a:moveTo>
                  <a:lnTo>
                    <a:pt x="523695" y="0"/>
                  </a:lnTo>
                  <a:lnTo>
                    <a:pt x="523695" y="162425"/>
                  </a:lnTo>
                  <a:lnTo>
                    <a:pt x="0" y="162425"/>
                  </a:lnTo>
                  <a:close/>
                </a:path>
              </a:pathLst>
            </a:custGeom>
            <a:solidFill>
              <a:srgbClr val="FAD389"/>
            </a:solidFill>
          </p:spPr>
        </p:sp>
        <p:sp>
          <p:nvSpPr>
            <p:cNvPr name="TextBox 26" id="26"/>
            <p:cNvSpPr txBox="true"/>
            <p:nvPr/>
          </p:nvSpPr>
          <p:spPr>
            <a:xfrm>
              <a:off x="0" y="-66675"/>
              <a:ext cx="523695" cy="229100"/>
            </a:xfrm>
            <a:prstGeom prst="rect">
              <a:avLst/>
            </a:prstGeom>
          </p:spPr>
          <p:txBody>
            <a:bodyPr anchor="ctr" rtlCol="false" tIns="36102" lIns="36102" bIns="36102" rIns="36102"/>
            <a:lstStyle/>
            <a:p>
              <a:pPr algn="ctr">
                <a:lnSpc>
                  <a:spcPts val="2583"/>
                </a:lnSpc>
              </a:pPr>
              <a:r>
                <a:rPr lang="en-US" sz="1845">
                  <a:solidFill>
                    <a:srgbClr val="000000"/>
                  </a:solidFill>
                  <a:latin typeface="Times New Roman"/>
                  <a:ea typeface="Times New Roman"/>
                  <a:cs typeface="Times New Roman"/>
                  <a:sym typeface="Times New Roman"/>
                </a:rPr>
                <a:t>AI Brain</a:t>
              </a:r>
            </a:p>
            <a:p>
              <a:pPr algn="ctr">
                <a:lnSpc>
                  <a:spcPts val="2583"/>
                </a:lnSpc>
              </a:pPr>
              <a:r>
                <a:rPr lang="en-US" sz="1845">
                  <a:solidFill>
                    <a:srgbClr val="000000"/>
                  </a:solidFill>
                  <a:latin typeface="Times New Roman"/>
                  <a:ea typeface="Times New Roman"/>
                  <a:cs typeface="Times New Roman"/>
                  <a:sym typeface="Times New Roman"/>
                </a:rPr>
                <a:t>(GNN + NLP Engine)</a:t>
              </a:r>
            </a:p>
          </p:txBody>
        </p:sp>
      </p:grpSp>
      <p:sp>
        <p:nvSpPr>
          <p:cNvPr name="AutoShape 27" id="27"/>
          <p:cNvSpPr/>
          <p:nvPr/>
        </p:nvSpPr>
        <p:spPr>
          <a:xfrm>
            <a:off x="8543624" y="3383644"/>
            <a:ext cx="897746" cy="0"/>
          </a:xfrm>
          <a:prstGeom prst="line">
            <a:avLst/>
          </a:prstGeom>
          <a:ln cap="flat" w="104775">
            <a:solidFill>
              <a:srgbClr val="FF914D"/>
            </a:solidFill>
            <a:prstDash val="solid"/>
            <a:headEnd type="none" len="sm" w="sm"/>
            <a:tailEnd type="arrow" len="sm" w="med"/>
          </a:ln>
        </p:spPr>
      </p:sp>
      <p:sp>
        <p:nvSpPr>
          <p:cNvPr name="AutoShape 28" id="28"/>
          <p:cNvSpPr/>
          <p:nvPr/>
        </p:nvSpPr>
        <p:spPr>
          <a:xfrm flipH="true">
            <a:off x="2506584" y="2075478"/>
            <a:ext cx="0" cy="941421"/>
          </a:xfrm>
          <a:prstGeom prst="line">
            <a:avLst/>
          </a:prstGeom>
          <a:ln cap="flat" w="104775">
            <a:solidFill>
              <a:srgbClr val="FF914D"/>
            </a:solidFill>
            <a:prstDash val="solid"/>
            <a:headEnd type="none" len="sm" w="sm"/>
            <a:tailEnd type="arrow" len="sm" w="med"/>
          </a:ln>
        </p:spPr>
      </p:sp>
      <p:grpSp>
        <p:nvGrpSpPr>
          <p:cNvPr name="Group 29" id="29"/>
          <p:cNvGrpSpPr/>
          <p:nvPr/>
        </p:nvGrpSpPr>
        <p:grpSpPr>
          <a:xfrm rot="0">
            <a:off x="12830099" y="3036506"/>
            <a:ext cx="3142155" cy="733490"/>
            <a:chOff x="0" y="0"/>
            <a:chExt cx="695801" cy="162425"/>
          </a:xfrm>
        </p:grpSpPr>
        <p:sp>
          <p:nvSpPr>
            <p:cNvPr name="Freeform 30" id="30"/>
            <p:cNvSpPr/>
            <p:nvPr/>
          </p:nvSpPr>
          <p:spPr>
            <a:xfrm flipH="false" flipV="false" rot="0">
              <a:off x="0" y="0"/>
              <a:ext cx="695801" cy="162425"/>
            </a:xfrm>
            <a:custGeom>
              <a:avLst/>
              <a:gdLst/>
              <a:ahLst/>
              <a:cxnLst/>
              <a:rect r="r" b="b" t="t" l="l"/>
              <a:pathLst>
                <a:path h="162425" w="695801">
                  <a:moveTo>
                    <a:pt x="0" y="0"/>
                  </a:moveTo>
                  <a:lnTo>
                    <a:pt x="695801" y="0"/>
                  </a:lnTo>
                  <a:lnTo>
                    <a:pt x="695801" y="162425"/>
                  </a:lnTo>
                  <a:lnTo>
                    <a:pt x="0" y="162425"/>
                  </a:lnTo>
                  <a:close/>
                </a:path>
              </a:pathLst>
            </a:custGeom>
            <a:solidFill>
              <a:srgbClr val="FAD389"/>
            </a:solidFill>
          </p:spPr>
        </p:sp>
        <p:sp>
          <p:nvSpPr>
            <p:cNvPr name="TextBox 31" id="31"/>
            <p:cNvSpPr txBox="true"/>
            <p:nvPr/>
          </p:nvSpPr>
          <p:spPr>
            <a:xfrm>
              <a:off x="0" y="-66675"/>
              <a:ext cx="695801" cy="229100"/>
            </a:xfrm>
            <a:prstGeom prst="rect">
              <a:avLst/>
            </a:prstGeom>
          </p:spPr>
          <p:txBody>
            <a:bodyPr anchor="ctr" rtlCol="false" tIns="36102" lIns="36102" bIns="36102" rIns="36102"/>
            <a:lstStyle/>
            <a:p>
              <a:pPr algn="ctr">
                <a:lnSpc>
                  <a:spcPts val="2583"/>
                </a:lnSpc>
              </a:pPr>
              <a:r>
                <a:rPr lang="en-US" sz="1845">
                  <a:solidFill>
                    <a:srgbClr val="000000"/>
                  </a:solidFill>
                  <a:latin typeface="Times New Roman"/>
                  <a:ea typeface="Times New Roman"/>
                  <a:cs typeface="Times New Roman"/>
                  <a:sym typeface="Times New Roman"/>
                </a:rPr>
                <a:t>Encrypted Reporting Engine</a:t>
              </a:r>
            </a:p>
            <a:p>
              <a:pPr algn="ctr">
                <a:lnSpc>
                  <a:spcPts val="2583"/>
                </a:lnSpc>
              </a:pPr>
              <a:r>
                <a:rPr lang="en-US" sz="1845">
                  <a:solidFill>
                    <a:srgbClr val="000000"/>
                  </a:solidFill>
                  <a:latin typeface="Times New Roman"/>
                  <a:ea typeface="Times New Roman"/>
                  <a:cs typeface="Times New Roman"/>
                  <a:sym typeface="Times New Roman"/>
                </a:rPr>
                <a:t>(AES + IPFS Report to Govt)</a:t>
              </a:r>
            </a:p>
          </p:txBody>
        </p:sp>
      </p:grpSp>
      <p:sp>
        <p:nvSpPr>
          <p:cNvPr name="AutoShape 32" id="32"/>
          <p:cNvSpPr/>
          <p:nvPr/>
        </p:nvSpPr>
        <p:spPr>
          <a:xfrm>
            <a:off x="11806317" y="3383644"/>
            <a:ext cx="1023782" cy="19607"/>
          </a:xfrm>
          <a:prstGeom prst="line">
            <a:avLst/>
          </a:prstGeom>
          <a:ln cap="flat" w="104775">
            <a:solidFill>
              <a:srgbClr val="FF914D"/>
            </a:solidFill>
            <a:prstDash val="solid"/>
            <a:headEnd type="none" len="sm" w="sm"/>
            <a:tailEnd type="arrow" len="sm" w="med"/>
          </a:ln>
        </p:spPr>
      </p:sp>
      <p:sp>
        <p:nvSpPr>
          <p:cNvPr name="AutoShape 33" id="33"/>
          <p:cNvSpPr/>
          <p:nvPr/>
        </p:nvSpPr>
        <p:spPr>
          <a:xfrm>
            <a:off x="14401177" y="3769997"/>
            <a:ext cx="0" cy="786137"/>
          </a:xfrm>
          <a:prstGeom prst="line">
            <a:avLst/>
          </a:prstGeom>
          <a:ln cap="flat" w="104775">
            <a:solidFill>
              <a:srgbClr val="FF914D"/>
            </a:solidFill>
            <a:prstDash val="solid"/>
            <a:headEnd type="none" len="sm" w="sm"/>
            <a:tailEnd type="arrow" len="sm" w="med"/>
          </a:ln>
        </p:spPr>
      </p:sp>
      <p:sp>
        <p:nvSpPr>
          <p:cNvPr name="TextBox 34" id="34"/>
          <p:cNvSpPr txBox="true"/>
          <p:nvPr/>
        </p:nvSpPr>
        <p:spPr>
          <a:xfrm rot="0">
            <a:off x="3632727" y="-81280"/>
            <a:ext cx="11022546" cy="1109980"/>
          </a:xfrm>
          <a:prstGeom prst="rect">
            <a:avLst/>
          </a:prstGeom>
        </p:spPr>
        <p:txBody>
          <a:bodyPr anchor="t" rtlCol="false" tIns="0" lIns="0" bIns="0" rIns="0">
            <a:spAutoFit/>
          </a:bodyPr>
          <a:lstStyle/>
          <a:p>
            <a:pPr algn="l">
              <a:lnSpc>
                <a:spcPts val="8119"/>
              </a:lnSpc>
              <a:spcBef>
                <a:spcPct val="0"/>
              </a:spcBef>
            </a:pPr>
            <a:r>
              <a:rPr lang="en-US" b="true" sz="5799">
                <a:solidFill>
                  <a:srgbClr val="FFFFFF"/>
                </a:solidFill>
                <a:latin typeface="Times New Roman Bold"/>
                <a:ea typeface="Times New Roman Bold"/>
                <a:cs typeface="Times New Roman Bold"/>
                <a:sym typeface="Times New Roman Bold"/>
              </a:rPr>
              <a:t>TECHNICAL ARCHITECTURE  </a:t>
            </a:r>
          </a:p>
        </p:txBody>
      </p:sp>
      <p:sp>
        <p:nvSpPr>
          <p:cNvPr name="TextBox 35" id="35"/>
          <p:cNvSpPr txBox="true"/>
          <p:nvPr/>
        </p:nvSpPr>
        <p:spPr>
          <a:xfrm rot="0">
            <a:off x="7249276" y="914400"/>
            <a:ext cx="3096888" cy="538480"/>
          </a:xfrm>
          <a:prstGeom prst="rect">
            <a:avLst/>
          </a:prstGeom>
        </p:spPr>
        <p:txBody>
          <a:bodyPr anchor="t" rtlCol="false" tIns="0" lIns="0" bIns="0" rIns="0">
            <a:spAutoFit/>
          </a:bodyPr>
          <a:lstStyle/>
          <a:p>
            <a:pPr algn="l">
              <a:lnSpc>
                <a:spcPts val="3919"/>
              </a:lnSpc>
              <a:spcBef>
                <a:spcPct val="0"/>
              </a:spcBef>
            </a:pPr>
            <a:r>
              <a:rPr lang="en-US" b="true" sz="2799" spc="775">
                <a:solidFill>
                  <a:srgbClr val="FEBD02"/>
                </a:solidFill>
                <a:latin typeface="Times New Roman Medium"/>
                <a:ea typeface="Times New Roman Medium"/>
                <a:cs typeface="Times New Roman Medium"/>
                <a:sym typeface="Times New Roman Medium"/>
              </a:rPr>
              <a:t>WORKFLOW</a:t>
            </a:r>
          </a:p>
        </p:txBody>
      </p:sp>
      <p:sp>
        <p:nvSpPr>
          <p:cNvPr name="TextBox 36" id="36"/>
          <p:cNvSpPr txBox="true"/>
          <p:nvPr/>
        </p:nvSpPr>
        <p:spPr>
          <a:xfrm rot="0">
            <a:off x="4299599" y="6241732"/>
            <a:ext cx="8996243" cy="3016568"/>
          </a:xfrm>
          <a:prstGeom prst="rect">
            <a:avLst/>
          </a:prstGeom>
        </p:spPr>
        <p:txBody>
          <a:bodyPr anchor="t" rtlCol="false" tIns="0" lIns="0" bIns="0" rIns="0">
            <a:spAutoFit/>
          </a:bodyPr>
          <a:lstStyle/>
          <a:p>
            <a:pPr algn="l">
              <a:lnSpc>
                <a:spcPts val="5599"/>
              </a:lnSpc>
            </a:pPr>
            <a:r>
              <a:rPr lang="en-US" sz="2799" b="true">
                <a:solidFill>
                  <a:srgbClr val="FFFFFF"/>
                </a:solidFill>
                <a:latin typeface="Times New Roman Medium"/>
                <a:ea typeface="Times New Roman Medium"/>
                <a:cs typeface="Times New Roman Medium"/>
                <a:sym typeface="Times New Roman Medium"/>
              </a:rPr>
              <a:t>Tech Stack Used:</a:t>
            </a:r>
          </a:p>
          <a:p>
            <a:pPr algn="l" marL="496571" indent="-248285" lvl="1">
              <a:lnSpc>
                <a:spcPts val="3565"/>
              </a:lnSpc>
              <a:buAutoNum type="arabicPeriod" startAt="1"/>
            </a:pPr>
            <a:r>
              <a:rPr lang="en-US" b="true" sz="2300">
                <a:solidFill>
                  <a:srgbClr val="FFFFFF"/>
                </a:solidFill>
                <a:latin typeface="Times New Roman Bold"/>
                <a:ea typeface="Times New Roman Bold"/>
                <a:cs typeface="Times New Roman Bold"/>
                <a:sym typeface="Times New Roman Bold"/>
              </a:rPr>
              <a:t>AI / ML </a:t>
            </a:r>
            <a:r>
              <a:rPr lang="en-US" b="true" sz="2300">
                <a:solidFill>
                  <a:srgbClr val="FFFFFF"/>
                </a:solidFill>
                <a:latin typeface="Times New Roman Medium"/>
                <a:ea typeface="Times New Roman Medium"/>
                <a:cs typeface="Times New Roman Medium"/>
                <a:sym typeface="Times New Roman Medium"/>
              </a:rPr>
              <a:t>- </a:t>
            </a:r>
            <a:r>
              <a:rPr lang="en-US" sz="2300">
                <a:solidFill>
                  <a:srgbClr val="FFFFFF"/>
                </a:solidFill>
                <a:latin typeface="Times New Roman"/>
                <a:ea typeface="Times New Roman"/>
                <a:cs typeface="Times New Roman"/>
                <a:sym typeface="Times New Roman"/>
              </a:rPr>
              <a:t>Hugging Face Transformers, Graph Neural Networks</a:t>
            </a:r>
          </a:p>
          <a:p>
            <a:pPr algn="l" marL="496571" indent="-248285" lvl="1">
              <a:lnSpc>
                <a:spcPts val="3565"/>
              </a:lnSpc>
              <a:buAutoNum type="arabicPeriod" startAt="1"/>
            </a:pPr>
            <a:r>
              <a:rPr lang="en-US" b="true" sz="2300">
                <a:solidFill>
                  <a:srgbClr val="FFFFFF"/>
                </a:solidFill>
                <a:latin typeface="Times New Roman Medium"/>
                <a:ea typeface="Times New Roman Medium"/>
                <a:cs typeface="Times New Roman Medium"/>
                <a:sym typeface="Times New Roman Medium"/>
              </a:rPr>
              <a:t>NLP Bots - </a:t>
            </a:r>
            <a:r>
              <a:rPr lang="en-US" sz="2300">
                <a:solidFill>
                  <a:srgbClr val="FFFFFF"/>
                </a:solidFill>
                <a:latin typeface="Times New Roman"/>
                <a:ea typeface="Times New Roman"/>
                <a:cs typeface="Times New Roman"/>
                <a:sym typeface="Times New Roman"/>
              </a:rPr>
              <a:t>Python, Telegram API, Discord API, Reddit API</a:t>
            </a:r>
          </a:p>
          <a:p>
            <a:pPr algn="l" marL="496571" indent="-248285" lvl="1">
              <a:lnSpc>
                <a:spcPts val="3565"/>
              </a:lnSpc>
              <a:buAutoNum type="arabicPeriod" startAt="1"/>
            </a:pPr>
            <a:r>
              <a:rPr lang="en-US" b="true" sz="2300">
                <a:solidFill>
                  <a:srgbClr val="FFFFFF"/>
                </a:solidFill>
                <a:latin typeface="Times New Roman Medium"/>
                <a:ea typeface="Times New Roman Medium"/>
                <a:cs typeface="Times New Roman Medium"/>
                <a:sym typeface="Times New Roman Medium"/>
              </a:rPr>
              <a:t>Blockchain - </a:t>
            </a:r>
            <a:r>
              <a:rPr lang="en-US" sz="2300">
                <a:solidFill>
                  <a:srgbClr val="FFFFFF"/>
                </a:solidFill>
                <a:latin typeface="Times New Roman"/>
                <a:ea typeface="Times New Roman"/>
                <a:cs typeface="Times New Roman"/>
                <a:sym typeface="Times New Roman"/>
              </a:rPr>
              <a:t>Solidity, Ethereum, Chainlink</a:t>
            </a:r>
          </a:p>
          <a:p>
            <a:pPr algn="l" marL="496571" indent="-248285" lvl="1">
              <a:lnSpc>
                <a:spcPts val="3565"/>
              </a:lnSpc>
              <a:buAutoNum type="arabicPeriod" startAt="1"/>
            </a:pPr>
            <a:r>
              <a:rPr lang="en-US" b="true" sz="2300">
                <a:solidFill>
                  <a:srgbClr val="FFFFFF"/>
                </a:solidFill>
                <a:latin typeface="Times New Roman Medium"/>
                <a:ea typeface="Times New Roman Medium"/>
                <a:cs typeface="Times New Roman Medium"/>
                <a:sym typeface="Times New Roman Medium"/>
              </a:rPr>
              <a:t>Security - </a:t>
            </a:r>
            <a:r>
              <a:rPr lang="en-US" sz="2300">
                <a:solidFill>
                  <a:srgbClr val="FFFFFF"/>
                </a:solidFill>
                <a:latin typeface="Times New Roman"/>
                <a:ea typeface="Times New Roman"/>
                <a:cs typeface="Times New Roman"/>
                <a:sym typeface="Times New Roman"/>
              </a:rPr>
              <a:t>AES Encryption, IPFS (InterPlanetary File System)</a:t>
            </a:r>
          </a:p>
          <a:p>
            <a:pPr algn="l" marL="496571" indent="-248285" lvl="1">
              <a:lnSpc>
                <a:spcPts val="3565"/>
              </a:lnSpc>
              <a:buAutoNum type="arabicPeriod" startAt="1"/>
            </a:pPr>
            <a:r>
              <a:rPr lang="en-US" b="true" sz="2300">
                <a:solidFill>
                  <a:srgbClr val="FFFFFF"/>
                </a:solidFill>
                <a:latin typeface="Times New Roman Medium"/>
                <a:ea typeface="Times New Roman Medium"/>
                <a:cs typeface="Times New Roman Medium"/>
                <a:sym typeface="Times New Roman Medium"/>
              </a:rPr>
              <a:t>Fraud Tracking - </a:t>
            </a:r>
            <a:r>
              <a:rPr lang="en-US" sz="2300">
                <a:solidFill>
                  <a:srgbClr val="FFFFFF"/>
                </a:solidFill>
                <a:latin typeface="Times New Roman"/>
                <a:ea typeface="Times New Roman"/>
                <a:cs typeface="Times New Roman"/>
                <a:sym typeface="Times New Roman"/>
              </a:rPr>
              <a:t>Custom AI engine for laundering pattern detection</a:t>
            </a:r>
          </a:p>
        </p:txBody>
      </p:sp>
      <p:sp>
        <p:nvSpPr>
          <p:cNvPr name="Freeform 37" id="37"/>
          <p:cNvSpPr/>
          <p:nvPr/>
        </p:nvSpPr>
        <p:spPr>
          <a:xfrm flipH="false" flipV="false" rot="0">
            <a:off x="15344705" y="-320863"/>
            <a:ext cx="3829191" cy="2163493"/>
          </a:xfrm>
          <a:custGeom>
            <a:avLst/>
            <a:gdLst/>
            <a:ahLst/>
            <a:cxnLst/>
            <a:rect r="r" b="b" t="t" l="l"/>
            <a:pathLst>
              <a:path h="2163493" w="3829191">
                <a:moveTo>
                  <a:pt x="0" y="0"/>
                </a:moveTo>
                <a:lnTo>
                  <a:pt x="3829190" y="0"/>
                </a:lnTo>
                <a:lnTo>
                  <a:pt x="3829190" y="2163493"/>
                </a:lnTo>
                <a:lnTo>
                  <a:pt x="0" y="2163493"/>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5490155" y="26898"/>
            <a:ext cx="7307690" cy="1109980"/>
          </a:xfrm>
          <a:prstGeom prst="rect">
            <a:avLst/>
          </a:prstGeom>
        </p:spPr>
        <p:txBody>
          <a:bodyPr anchor="t" rtlCol="false" tIns="0" lIns="0" bIns="0" rIns="0">
            <a:spAutoFit/>
          </a:bodyPr>
          <a:lstStyle/>
          <a:p>
            <a:pPr algn="l">
              <a:lnSpc>
                <a:spcPts val="8119"/>
              </a:lnSpc>
              <a:spcBef>
                <a:spcPct val="0"/>
              </a:spcBef>
            </a:pPr>
            <a:r>
              <a:rPr lang="en-US" b="true" sz="5799">
                <a:solidFill>
                  <a:srgbClr val="FFFFFF"/>
                </a:solidFill>
                <a:latin typeface="Times New Roman Bold"/>
                <a:ea typeface="Times New Roman Bold"/>
                <a:cs typeface="Times New Roman Bold"/>
                <a:sym typeface="Times New Roman Bold"/>
              </a:rPr>
              <a:t>IMPLEMENTATION</a:t>
            </a:r>
          </a:p>
        </p:txBody>
      </p:sp>
      <p:sp>
        <p:nvSpPr>
          <p:cNvPr name="TextBox 4" id="4"/>
          <p:cNvSpPr txBox="true"/>
          <p:nvPr/>
        </p:nvSpPr>
        <p:spPr>
          <a:xfrm rot="0">
            <a:off x="7929128" y="1022578"/>
            <a:ext cx="2429743" cy="538480"/>
          </a:xfrm>
          <a:prstGeom prst="rect">
            <a:avLst/>
          </a:prstGeom>
        </p:spPr>
        <p:txBody>
          <a:bodyPr anchor="t" rtlCol="false" tIns="0" lIns="0" bIns="0" rIns="0">
            <a:spAutoFit/>
          </a:bodyPr>
          <a:lstStyle/>
          <a:p>
            <a:pPr algn="l">
              <a:lnSpc>
                <a:spcPts val="3919"/>
              </a:lnSpc>
              <a:spcBef>
                <a:spcPct val="0"/>
              </a:spcBef>
            </a:pPr>
            <a:r>
              <a:rPr lang="en-US" b="true" sz="2799" spc="775">
                <a:solidFill>
                  <a:srgbClr val="FEBD02"/>
                </a:solidFill>
                <a:latin typeface="Times New Roman Medium"/>
                <a:ea typeface="Times New Roman Medium"/>
                <a:cs typeface="Times New Roman Medium"/>
                <a:sym typeface="Times New Roman Medium"/>
              </a:rPr>
              <a:t>PREVIEW</a:t>
            </a:r>
          </a:p>
        </p:txBody>
      </p:sp>
      <p:sp>
        <p:nvSpPr>
          <p:cNvPr name="TextBox 5" id="5"/>
          <p:cNvSpPr txBox="true"/>
          <p:nvPr/>
        </p:nvSpPr>
        <p:spPr>
          <a:xfrm rot="0">
            <a:off x="3416467" y="1750183"/>
            <a:ext cx="11971932" cy="3911918"/>
          </a:xfrm>
          <a:prstGeom prst="rect">
            <a:avLst/>
          </a:prstGeom>
        </p:spPr>
        <p:txBody>
          <a:bodyPr anchor="t" rtlCol="false" tIns="0" lIns="0" bIns="0" rIns="0">
            <a:spAutoFit/>
          </a:bodyPr>
          <a:lstStyle/>
          <a:p>
            <a:pPr algn="l">
              <a:lnSpc>
                <a:spcPts val="5599"/>
              </a:lnSpc>
            </a:pPr>
            <a:r>
              <a:rPr lang="en-US" sz="2799" b="true">
                <a:solidFill>
                  <a:srgbClr val="FFFFFF"/>
                </a:solidFill>
                <a:latin typeface="Times New Roman Medium"/>
                <a:ea typeface="Times New Roman Medium"/>
                <a:cs typeface="Times New Roman Medium"/>
                <a:sym typeface="Times New Roman Medium"/>
              </a:rPr>
              <a:t>MVP Modules:</a:t>
            </a:r>
          </a:p>
          <a:p>
            <a:pPr algn="l" marL="496571" indent="-248285" lvl="1">
              <a:lnSpc>
                <a:spcPts val="3565"/>
              </a:lnSpc>
              <a:buAutoNum type="arabicPeriod" startAt="1"/>
            </a:pPr>
            <a:r>
              <a:rPr lang="en-US" b="true" sz="2300">
                <a:solidFill>
                  <a:srgbClr val="FFFFFF"/>
                </a:solidFill>
                <a:latin typeface="Times New Roman Bold"/>
                <a:ea typeface="Times New Roman Bold"/>
                <a:cs typeface="Times New Roman Bold"/>
                <a:sym typeface="Times New Roman Bold"/>
              </a:rPr>
              <a:t>Telegram NLP Scam Bot</a:t>
            </a:r>
            <a:r>
              <a:rPr lang="en-US" sz="2300">
                <a:solidFill>
                  <a:srgbClr val="FFFFFF"/>
                </a:solidFill>
                <a:latin typeface="Times New Roman"/>
                <a:ea typeface="Times New Roman"/>
                <a:cs typeface="Times New Roman"/>
                <a:sym typeface="Times New Roman"/>
              </a:rPr>
              <a:t> - Analyzes group chats (Telegram) to detect scammy phrases using NLP</a:t>
            </a:r>
          </a:p>
          <a:p>
            <a:pPr algn="l" marL="496571" indent="-248285" lvl="1">
              <a:lnSpc>
                <a:spcPts val="3565"/>
              </a:lnSpc>
              <a:buAutoNum type="arabicPeriod" startAt="1"/>
            </a:pPr>
            <a:r>
              <a:rPr lang="en-US" sz="2300">
                <a:solidFill>
                  <a:srgbClr val="FFFFFF"/>
                </a:solidFill>
                <a:latin typeface="Times New Roman"/>
                <a:ea typeface="Times New Roman"/>
                <a:cs typeface="Times New Roman"/>
                <a:sym typeface="Times New Roman"/>
              </a:rPr>
              <a:t> </a:t>
            </a:r>
            <a:r>
              <a:rPr lang="en-US" b="true" sz="2300">
                <a:solidFill>
                  <a:srgbClr val="FFFFFF"/>
                </a:solidFill>
                <a:latin typeface="Times New Roman Bold"/>
                <a:ea typeface="Times New Roman Bold"/>
                <a:cs typeface="Times New Roman Bold"/>
                <a:sym typeface="Times New Roman Bold"/>
              </a:rPr>
              <a:t>Smart Contract Honeypot</a:t>
            </a:r>
            <a:r>
              <a:rPr lang="en-US" sz="2300">
                <a:solidFill>
                  <a:srgbClr val="FFFFFF"/>
                </a:solidFill>
                <a:latin typeface="Times New Roman"/>
                <a:ea typeface="Times New Roman"/>
                <a:cs typeface="Times New Roman"/>
                <a:sym typeface="Times New Roman"/>
              </a:rPr>
              <a:t> - Fake staking/NFT smart contracts deployed on Ethereum test net to bait scams</a:t>
            </a:r>
          </a:p>
          <a:p>
            <a:pPr algn="l" marL="496571" indent="-248285" lvl="1">
              <a:lnSpc>
                <a:spcPts val="3565"/>
              </a:lnSpc>
              <a:buAutoNum type="arabicPeriod" startAt="1"/>
            </a:pPr>
            <a:r>
              <a:rPr lang="en-US" b="true" sz="2300">
                <a:solidFill>
                  <a:srgbClr val="FFFFFF"/>
                </a:solidFill>
                <a:latin typeface="Times New Roman Bold"/>
                <a:ea typeface="Times New Roman Bold"/>
                <a:cs typeface="Times New Roman Bold"/>
                <a:sym typeface="Times New Roman Bold"/>
              </a:rPr>
              <a:t>AI-Generated Wallets</a:t>
            </a:r>
            <a:r>
              <a:rPr lang="en-US" sz="2300">
                <a:solidFill>
                  <a:srgbClr val="FFFFFF"/>
                </a:solidFill>
                <a:latin typeface="Times New Roman"/>
                <a:ea typeface="Times New Roman"/>
                <a:cs typeface="Times New Roman"/>
                <a:sym typeface="Times New Roman"/>
              </a:rPr>
              <a:t> - CLI tool to simulate realistic wallets with fake transaction trails</a:t>
            </a:r>
          </a:p>
          <a:p>
            <a:pPr algn="l" marL="496571" indent="-248285" lvl="1">
              <a:lnSpc>
                <a:spcPts val="3565"/>
              </a:lnSpc>
              <a:buAutoNum type="arabicPeriod" startAt="1"/>
            </a:pPr>
            <a:r>
              <a:rPr lang="en-US" b="true" sz="2300">
                <a:solidFill>
                  <a:srgbClr val="FFFFFF"/>
                </a:solidFill>
                <a:latin typeface="Times New Roman Bold"/>
                <a:ea typeface="Times New Roman Bold"/>
                <a:cs typeface="Times New Roman Bold"/>
                <a:sym typeface="Times New Roman Bold"/>
              </a:rPr>
              <a:t>Real-Time Dashboard</a:t>
            </a:r>
            <a:r>
              <a:rPr lang="en-US" sz="2300">
                <a:solidFill>
                  <a:srgbClr val="FFFFFF"/>
                </a:solidFill>
                <a:latin typeface="Times New Roman"/>
                <a:ea typeface="Times New Roman"/>
                <a:cs typeface="Times New Roman"/>
                <a:sym typeface="Times New Roman"/>
              </a:rPr>
              <a:t> - Displays fraud patterns &amp; laundering networks graphically using Neo4j</a:t>
            </a:r>
          </a:p>
        </p:txBody>
      </p:sp>
      <p:sp>
        <p:nvSpPr>
          <p:cNvPr name="TextBox 6" id="6"/>
          <p:cNvSpPr txBox="true"/>
          <p:nvPr/>
        </p:nvSpPr>
        <p:spPr>
          <a:xfrm rot="0">
            <a:off x="3416467" y="6081020"/>
            <a:ext cx="11536442" cy="3016568"/>
          </a:xfrm>
          <a:prstGeom prst="rect">
            <a:avLst/>
          </a:prstGeom>
        </p:spPr>
        <p:txBody>
          <a:bodyPr anchor="t" rtlCol="false" tIns="0" lIns="0" bIns="0" rIns="0">
            <a:spAutoFit/>
          </a:bodyPr>
          <a:lstStyle/>
          <a:p>
            <a:pPr algn="just">
              <a:lnSpc>
                <a:spcPts val="5599"/>
              </a:lnSpc>
            </a:pPr>
            <a:r>
              <a:rPr lang="en-US" b="true" sz="2799">
                <a:solidFill>
                  <a:srgbClr val="FFFFFF"/>
                </a:solidFill>
                <a:latin typeface="Times New Roman Bold"/>
                <a:ea typeface="Times New Roman Bold"/>
                <a:cs typeface="Times New Roman Bold"/>
                <a:sym typeface="Times New Roman Bold"/>
              </a:rPr>
              <a:t>Layers &amp; Tools Used:</a:t>
            </a:r>
          </a:p>
          <a:p>
            <a:pPr algn="just" marL="496571" indent="-248285" lvl="1">
              <a:lnSpc>
                <a:spcPts val="3565"/>
              </a:lnSpc>
              <a:buAutoNum type="arabicPeriod" startAt="1"/>
            </a:pPr>
            <a:r>
              <a:rPr lang="en-US" b="true" sz="2300">
                <a:solidFill>
                  <a:srgbClr val="FFFFFF"/>
                </a:solidFill>
                <a:latin typeface="Times New Roman Bold"/>
                <a:ea typeface="Times New Roman Bold"/>
                <a:cs typeface="Times New Roman Bold"/>
                <a:sym typeface="Times New Roman Bold"/>
              </a:rPr>
              <a:t>Frontend(React.js) – </a:t>
            </a:r>
            <a:r>
              <a:rPr lang="en-US" sz="2300">
                <a:solidFill>
                  <a:srgbClr val="FFFFFF"/>
                </a:solidFill>
                <a:latin typeface="Times New Roman"/>
                <a:ea typeface="Times New Roman"/>
                <a:cs typeface="Times New Roman"/>
                <a:sym typeface="Times New Roman"/>
              </a:rPr>
              <a:t>Interactive dashboard &amp; monitoring interface</a:t>
            </a:r>
          </a:p>
          <a:p>
            <a:pPr algn="l" marL="496571" indent="-248285" lvl="1">
              <a:lnSpc>
                <a:spcPts val="3565"/>
              </a:lnSpc>
              <a:buAutoNum type="arabicPeriod" startAt="1"/>
            </a:pPr>
            <a:r>
              <a:rPr lang="en-US" b="true" sz="2300">
                <a:solidFill>
                  <a:srgbClr val="FFFFFF"/>
                </a:solidFill>
                <a:latin typeface="Times New Roman Bold"/>
                <a:ea typeface="Times New Roman Bold"/>
                <a:cs typeface="Times New Roman Bold"/>
                <a:sym typeface="Times New Roman Bold"/>
              </a:rPr>
              <a:t>Backend(Node.js, Python) – </a:t>
            </a:r>
            <a:r>
              <a:rPr lang="en-US" sz="2300">
                <a:solidFill>
                  <a:srgbClr val="FFFFFF"/>
                </a:solidFill>
                <a:latin typeface="Times New Roman"/>
                <a:ea typeface="Times New Roman"/>
                <a:cs typeface="Times New Roman"/>
                <a:sym typeface="Times New Roman"/>
              </a:rPr>
              <a:t>APIs, bot logic, AI pipelines</a:t>
            </a:r>
          </a:p>
          <a:p>
            <a:pPr algn="l" marL="496571" indent="-248285" lvl="1">
              <a:lnSpc>
                <a:spcPts val="3565"/>
              </a:lnSpc>
              <a:buAutoNum type="arabicPeriod" startAt="1"/>
            </a:pPr>
            <a:r>
              <a:rPr lang="en-US" b="true" sz="2300">
                <a:solidFill>
                  <a:srgbClr val="FFFFFF"/>
                </a:solidFill>
                <a:latin typeface="Times New Roman Bold"/>
                <a:ea typeface="Times New Roman Bold"/>
                <a:cs typeface="Times New Roman Bold"/>
                <a:sym typeface="Times New Roman Bold"/>
              </a:rPr>
              <a:t>Blockchain(Web3.js, Hardhat, Solidity) – </a:t>
            </a:r>
            <a:r>
              <a:rPr lang="en-US" sz="2300">
                <a:solidFill>
                  <a:srgbClr val="FFFFFF"/>
                </a:solidFill>
                <a:latin typeface="Times New Roman"/>
                <a:ea typeface="Times New Roman"/>
                <a:cs typeface="Times New Roman"/>
                <a:sym typeface="Times New Roman"/>
              </a:rPr>
              <a:t>Smart contract simulation &amp; testnet deployment</a:t>
            </a:r>
          </a:p>
          <a:p>
            <a:pPr algn="l" marL="496571" indent="-248285" lvl="1">
              <a:lnSpc>
                <a:spcPts val="3565"/>
              </a:lnSpc>
              <a:buAutoNum type="arabicPeriod" startAt="1"/>
            </a:pPr>
            <a:r>
              <a:rPr lang="en-US" b="true" sz="2300">
                <a:solidFill>
                  <a:srgbClr val="FFFFFF"/>
                </a:solidFill>
                <a:latin typeface="Times New Roman Bold"/>
                <a:ea typeface="Times New Roman Bold"/>
                <a:cs typeface="Times New Roman Bold"/>
                <a:sym typeface="Times New Roman Bold"/>
              </a:rPr>
              <a:t>Fraud Engine(Neo4j (graph DB), PyTorch) – </a:t>
            </a:r>
            <a:r>
              <a:rPr lang="en-US" sz="2300">
                <a:solidFill>
                  <a:srgbClr val="FFFFFF"/>
                </a:solidFill>
                <a:latin typeface="Times New Roman"/>
                <a:ea typeface="Times New Roman"/>
                <a:cs typeface="Times New Roman"/>
                <a:sym typeface="Times New Roman"/>
              </a:rPr>
              <a:t>Detects laundering patterns &amp; wallet links</a:t>
            </a:r>
          </a:p>
          <a:p>
            <a:pPr algn="l">
              <a:lnSpc>
                <a:spcPts val="3565"/>
              </a:lnSpc>
            </a:pPr>
          </a:p>
        </p:txBody>
      </p:sp>
      <p:sp>
        <p:nvSpPr>
          <p:cNvPr name="Freeform 7" id="7"/>
          <p:cNvSpPr/>
          <p:nvPr/>
        </p:nvSpPr>
        <p:spPr>
          <a:xfrm flipH="false" flipV="false" rot="0">
            <a:off x="15344705" y="-385558"/>
            <a:ext cx="3829191" cy="2163493"/>
          </a:xfrm>
          <a:custGeom>
            <a:avLst/>
            <a:gdLst/>
            <a:ahLst/>
            <a:cxnLst/>
            <a:rect r="r" b="b" t="t" l="l"/>
            <a:pathLst>
              <a:path h="2163493" w="3829191">
                <a:moveTo>
                  <a:pt x="0" y="0"/>
                </a:moveTo>
                <a:lnTo>
                  <a:pt x="3829190" y="0"/>
                </a:lnTo>
                <a:lnTo>
                  <a:pt x="3829190" y="2163493"/>
                </a:lnTo>
                <a:lnTo>
                  <a:pt x="0" y="2163493"/>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DAGqh3-WUOk</dc:identifier>
  <dcterms:modified xsi:type="dcterms:W3CDTF">2011-08-01T06:04:30Z</dcterms:modified>
  <cp:revision>1</cp:revision>
  <dc:title>Red Minimalist Cryptocurrency Presentation</dc:title>
</cp:coreProperties>
</file>